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_rels/presentation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9.xml.rels" ContentType="application/vnd.openxmlformats-package.relationships+xml"/>
  <Override PartName="/ppt/slideLayouts/slideLayout2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23.png" ContentType="image/png"/>
  <Override PartName="/ppt/media/image22.png" ContentType="image/png"/>
  <Override PartName="/ppt/media/image21.png" ContentType="image/png"/>
  <Override PartName="/ppt/media/image19.png" ContentType="image/png"/>
  <Override PartName="/ppt/media/image20.png" ContentType="image/png"/>
  <Override PartName="/ppt/media/image18.png" ContentType="image/png"/>
  <Override PartName="/ppt/media/image17.png" ContentType="image/png"/>
  <Override PartName="/ppt/media/image16.png" ContentType="image/png"/>
  <Override PartName="/ppt/media/image15.png" ContentType="image/png"/>
  <Override PartName="/ppt/media/image14.png" ContentType="image/png"/>
  <Override PartName="/ppt/media/image24.png" ContentType="image/png"/>
  <Override PartName="/ppt/media/image29.png" ContentType="image/png"/>
  <Override PartName="/ppt/media/image11.png" ContentType="image/png"/>
  <Override PartName="/ppt/media/image6.png" ContentType="image/png"/>
  <Override PartName="/ppt/media/image36.png" ContentType="image/png"/>
  <Override PartName="/ppt/media/image12.png" ContentType="image/png"/>
  <Override PartName="/ppt/media/image7.png" ContentType="image/png"/>
  <Override PartName="/ppt/media/image37.png" ContentType="image/png"/>
  <Override PartName="/ppt/media/image13.png" ContentType="image/png"/>
  <Override PartName="/ppt/media/image8.png" ContentType="image/png"/>
  <Override PartName="/ppt/media/image38.png" ContentType="image/png"/>
  <Override PartName="/ppt/media/image40.png" ContentType="image/png"/>
  <Override PartName="/ppt/media/image9.png" ContentType="image/png"/>
  <Override PartName="/ppt/media/image39.png" ContentType="image/png"/>
  <Override PartName="/ppt/media/image30.png" ContentType="image/png"/>
  <Override PartName="/ppt/media/image28.png" ContentType="image/png"/>
  <Override PartName="/ppt/media/image10.png" ContentType="image/png"/>
  <Override PartName="/ppt/media/image5.png" ContentType="image/png"/>
  <Override PartName="/ppt/media/image35.png" ContentType="image/png"/>
  <Override PartName="/ppt/media/image34.png" ContentType="image/png"/>
  <Override PartName="/ppt/media/image4.png" ContentType="image/png"/>
  <Override PartName="/ppt/media/image27.png" ContentType="image/png"/>
  <Override PartName="/ppt/media/image33.png" ContentType="image/png"/>
  <Override PartName="/ppt/media/image3.png" ContentType="image/png"/>
  <Override PartName="/ppt/media/image26.png" ContentType="image/png"/>
  <Override PartName="/ppt/media/image32.png" ContentType="image/png"/>
  <Override PartName="/ppt/media/image2.png" ContentType="image/png"/>
  <Override PartName="/ppt/media/image25.png" ContentType="image/png"/>
  <Override PartName="/ppt/media/image31.png" ContentType="image/png"/>
  <Override PartName="/ppt/media/image1.png" ContentType="image/png"/>
  <Override PartName="/ppt/presProps.xml" ContentType="application/vnd.openxmlformats-officedocument.presentationml.presProps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_rels/slide18.xml.rels" ContentType="application/vnd.openxmlformats-package.relationships+xml"/>
  <Override PartName="/ppt/slides/_rels/slide12.xml.rels" ContentType="application/vnd.openxmlformats-package.relationships+xml"/>
  <Override PartName="/ppt/slides/_rels/slide17.xml.rels" ContentType="application/vnd.openxmlformats-package.relationships+xml"/>
  <Override PartName="/ppt/slides/_rels/slide11.xml.rels" ContentType="application/vnd.openxmlformats-package.relationships+xml"/>
  <Override PartName="/ppt/slides/_rels/slide26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40.xml.rels" ContentType="application/vnd.openxmlformats-package.relationships+xml"/>
  <Override PartName="/ppt/slides/_rels/slide33.xml.rels" ContentType="application/vnd.openxmlformats-package.relationships+xml"/>
  <Override PartName="/ppt/slides/_rels/slide6.xml.rels" ContentType="application/vnd.openxmlformats-package.relationships+xml"/>
  <Override PartName="/ppt/slides/_rels/slide34.xml.rels" ContentType="application/vnd.openxmlformats-package.relationships+xml"/>
  <Override PartName="/ppt/slides/_rels/slide19.xml.rels" ContentType="application/vnd.openxmlformats-package.relationships+xml"/>
  <Override PartName="/ppt/slides/_rels/slide13.xml.rels" ContentType="application/vnd.openxmlformats-package.relationships+xml"/>
  <Override PartName="/ppt/slides/_rels/slide29.xml.rels" ContentType="application/vnd.openxmlformats-package.relationships+xml"/>
  <Override PartName="/ppt/slides/_rels/slide14.xml.rels" ContentType="application/vnd.openxmlformats-package.relationships+xml"/>
  <Override PartName="/ppt/slides/_rels/slide30.xml.rels" ContentType="application/vnd.openxmlformats-package.relationships+xml"/>
  <Override PartName="/ppt/slides/_rels/slide23.xml.rels" ContentType="application/vnd.openxmlformats-package.relationships+xml"/>
  <Override PartName="/ppt/slides/_rels/slide38.xml.rels" ContentType="application/vnd.openxmlformats-package.relationships+xml"/>
  <Override PartName="/ppt/slides/_rels/slide37.xml.rels" ContentType="application/vnd.openxmlformats-package.relationships+xml"/>
  <Override PartName="/ppt/slides/_rels/slide22.xml.rels" ContentType="application/vnd.openxmlformats-package.relationships+xml"/>
  <Override PartName="/ppt/slides/_rels/slide3.xml.rels" ContentType="application/vnd.openxmlformats-package.relationships+xml"/>
  <Override PartName="/ppt/slides/_rels/slide9.xml.rels" ContentType="application/vnd.openxmlformats-package.relationships+xml"/>
  <Override PartName="/ppt/slides/_rels/slide28.xml.rels" ContentType="application/vnd.openxmlformats-package.relationships+xml"/>
  <Override PartName="/ppt/slides/_rels/slide24.xml.rels" ContentType="application/vnd.openxmlformats-package.relationships+xml"/>
  <Override PartName="/ppt/slides/_rels/slide39.xml.rels" ContentType="application/vnd.openxmlformats-package.relationships+xml"/>
  <Override PartName="/ppt/slides/_rels/slide31.xml.rels" ContentType="application/vnd.openxmlformats-package.relationships+xml"/>
  <Override PartName="/ppt/slides/_rels/slide15.xml.rels" ContentType="application/vnd.openxmlformats-package.relationships+xml"/>
  <Override PartName="/ppt/slides/_rels/slide21.xml.rels" ContentType="application/vnd.openxmlformats-package.relationships+xml"/>
  <Override PartName="/ppt/slides/_rels/slide36.xml.rels" ContentType="application/vnd.openxmlformats-package.relationships+xml"/>
  <Override PartName="/ppt/slides/_rels/slide27.xml.rels" ContentType="application/vnd.openxmlformats-package.relationships+xml"/>
  <Override PartName="/ppt/slides/_rels/slide2.xml.rels" ContentType="application/vnd.openxmlformats-package.relationships+xml"/>
  <Override PartName="/ppt/slides/_rels/slide8.xml.rels" ContentType="application/vnd.openxmlformats-package.relationships+xml"/>
  <Override PartName="/ppt/slides/_rels/slide25.xml.rels" ContentType="application/vnd.openxmlformats-package.relationships+xml"/>
  <Override PartName="/ppt/slides/_rels/slide10.xml.rels" ContentType="application/vnd.openxmlformats-package.relationships+xml"/>
  <Override PartName="/ppt/slides/_rels/slide32.xml.rels" ContentType="application/vnd.openxmlformats-package.relationships+xml"/>
  <Override PartName="/ppt/slides/_rels/slide16.xml.rels" ContentType="application/vnd.openxmlformats-package.relationships+xml"/>
  <Override PartName="/ppt/slides/_rels/slide20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7.xml.rels" ContentType="application/vnd.openxmlformats-package.relationships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13.xml" ContentType="application/vnd.openxmlformats-officedocument.presentationml.slide+xml"/>
  <Override PartName="/ppt/slides/slide37.xml" ContentType="application/vnd.openxmlformats-officedocument.presentationml.slide+xml"/>
  <Override PartName="/ppt/slides/slide1.xml" ContentType="application/vnd.openxmlformats-officedocument.presentationml.slide+xml"/>
  <Override PartName="/ppt/slides/slide38.xml" ContentType="application/vnd.openxmlformats-officedocument.presentationml.slide+xml"/>
  <Override PartName="/ppt/slides/slide2.xml" ContentType="application/vnd.openxmlformats-officedocument.presentationml.slide+xml"/>
  <Override PartName="/ppt/slides/slide39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</p:sldIdLst>
  <p:sldSz cx="9144000" cy="51435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DFC67DFF-9A9E-4DE8-BAAF-46814744FB46}" type="slidenum">
              <a:t>&lt;#&gt;</a:t>
            </a:fld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7AC5A0F9-8B37-452D-AA4C-63DE3B17A5FC}" type="slidenum">
              <a:t>&lt;#&gt;</a:t>
            </a:fld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DC095976-A9C9-4F53-B8AE-5CC96360239C}" type="slidenum">
              <a:t>&lt;#&gt;</a:t>
            </a:fld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3192480" y="115236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6073200" y="115236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311760" y="293688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/>
          </p:nvPr>
        </p:nvSpPr>
        <p:spPr>
          <a:xfrm>
            <a:off x="3192480" y="293688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/>
          </p:nvPr>
        </p:nvSpPr>
        <p:spPr>
          <a:xfrm>
            <a:off x="6073200" y="293688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A40025E1-3721-4FF3-9F2B-1D4C7AA4390E}" type="slidenum">
              <a:t>&lt;#&gt;</a:t>
            </a:fld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0537DAF-62AB-4B89-AC92-4417FF48D6F2}" type="slidenum">
              <a:t>&lt;#&gt;</a:t>
            </a:fld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0C27C3C-EED7-4C3B-93B0-85C82BED17B2}" type="slidenum">
              <a:t>&lt;#&gt;</a:t>
            </a:fld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983112E-71F5-4C02-9038-A0ED8F1A1425}" type="slidenum">
              <a:t>&lt;#&gt;</a:t>
            </a:fld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63497299-C669-4424-BDD7-4CCBBBE7351C}" type="slidenum">
              <a:t>&lt;#&gt;</a:t>
            </a:fld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C57DEA3-08A0-4320-A7AA-B3FF252DBC1E}" type="slidenum">
              <a:t>&lt;#&gt;</a:t>
            </a:fld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311760" y="444960"/>
            <a:ext cx="8520120" cy="265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6386DD26-2EEC-44A5-A9CD-B1F25FE97869}" type="slidenum">
              <a:t>&lt;#&gt;</a:t>
            </a:fld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B2040EF-D5AC-4830-83CF-F1EB1158C48C}" type="slidenum">
              <a:t>&lt;#&gt;</a:t>
            </a:fld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B37A5D89-8CD5-49C5-9C4A-FDE4FF12696C}" type="slidenum">
              <a:t>&lt;#&gt;</a:t>
            </a:fld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C7AF9ADC-8510-4DC8-B769-B5C41E760C2F}" type="slidenum">
              <a:t>&lt;#&gt;</a:t>
            </a:fld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E8A25B6-97D0-42AC-A2FB-1DB216AEF845}" type="slidenum">
              <a:t>&lt;#&gt;</a:t>
            </a:fld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074C1C7-9D79-4D1C-BFA6-6782999B3ECB}" type="slidenum">
              <a:t>&lt;#&gt;</a:t>
            </a:fld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E9739DE-4098-41D3-8049-838B6D458A2F}" type="slidenum">
              <a:t>&lt;#&gt;</a:t>
            </a:fld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3192480" y="115236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6073200" y="115236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/>
          </p:nvPr>
        </p:nvSpPr>
        <p:spPr>
          <a:xfrm>
            <a:off x="311760" y="293688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/>
          </p:nvPr>
        </p:nvSpPr>
        <p:spPr>
          <a:xfrm>
            <a:off x="3192480" y="293688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/>
          </p:nvPr>
        </p:nvSpPr>
        <p:spPr>
          <a:xfrm>
            <a:off x="6073200" y="293688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FB1EB21-2E54-44C0-8FE1-26C49FD29F4E}" type="slidenum">
              <a:t>&lt;#&gt;</a:t>
            </a:fld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62362CC-0AED-426B-9C10-184FAD3AF912}" type="slidenum">
              <a:t>&lt;#&gt;</a:t>
            </a:fld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subTitle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E24AE7A-6ACF-4F6B-8CFA-4C8C5A919921}" type="slidenum">
              <a:t>&lt;#&gt;</a:t>
            </a:fld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63BC4C8-3D79-4256-AD2A-977850CBE675}" type="slidenum">
              <a:t>&lt;#&gt;</a:t>
            </a:fld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6D87A3E-3BBD-4B6C-A6C5-F4A1246B2271}" type="slidenum">
              <a:t>&lt;#&gt;</a:t>
            </a:fld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13EFA00-2681-4289-A263-DDAE95108B95}" type="slidenum">
              <a:t>&lt;#&gt;</a:t>
            </a:fld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875109CD-BCD5-4695-B041-57CF54F27D55}" type="slidenum">
              <a:t>&lt;#&gt;</a:t>
            </a:fld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subTitle"/>
          </p:nvPr>
        </p:nvSpPr>
        <p:spPr>
          <a:xfrm>
            <a:off x="311760" y="444960"/>
            <a:ext cx="8520120" cy="265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5B1538D-8A07-4E84-B1FE-0F9A47C484FA}" type="slidenum">
              <a:t>&lt;#&gt;</a:t>
            </a:fld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8045FC1-C7E3-4D90-9A0B-E0B70CD6EF8A}" type="slidenum">
              <a:t>&lt;#&gt;</a:t>
            </a:fld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B3F8B63-5489-436F-AE44-64CBA74A94B9}" type="slidenum">
              <a:t>&lt;#&gt;</a:t>
            </a:fld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3091139-F2F5-4669-9DB6-7CCBA7711D40}" type="slidenum">
              <a:t>&lt;#&gt;</a:t>
            </a:fld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3BE0B05-CC07-49A7-83A9-C42132680F6D}" type="slidenum">
              <a:t>&lt;#&gt;</a:t>
            </a:fld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5"/>
          <p:cNvSpPr>
            <a:spLocks noGrp="1"/>
          </p:cNvSpPr>
          <p:nvPr>
            <p:ph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74ADB4D-9CBF-49E9-9FD7-3484B43BCCB9}" type="slidenum">
              <a:t>&lt;#&gt;</a:t>
            </a:fld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/>
          </p:nvPr>
        </p:nvSpPr>
        <p:spPr>
          <a:xfrm>
            <a:off x="3192480" y="115236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/>
          </p:nvPr>
        </p:nvSpPr>
        <p:spPr>
          <a:xfrm>
            <a:off x="6073200" y="115236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/>
          </p:nvPr>
        </p:nvSpPr>
        <p:spPr>
          <a:xfrm>
            <a:off x="311760" y="293688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6"/>
          <p:cNvSpPr>
            <a:spLocks noGrp="1"/>
          </p:cNvSpPr>
          <p:nvPr>
            <p:ph/>
          </p:nvPr>
        </p:nvSpPr>
        <p:spPr>
          <a:xfrm>
            <a:off x="3192480" y="293688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7"/>
          <p:cNvSpPr>
            <a:spLocks noGrp="1"/>
          </p:cNvSpPr>
          <p:nvPr>
            <p:ph/>
          </p:nvPr>
        </p:nvSpPr>
        <p:spPr>
          <a:xfrm>
            <a:off x="6073200" y="293688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75C8651-C54C-46D2-A5BA-90F0A40CC370}" type="slidenum">
              <a:t>&lt;#&gt;</a:t>
            </a:fld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A4F75041-039B-46FD-854B-46E9ADF0DA85}" type="slidenum">
              <a:t>&lt;#&gt;</a:t>
            </a:fld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subTitle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53121E93-A624-46B2-84CF-8BEB9E939715}" type="slidenum">
              <a:t>&lt;#&gt;</a:t>
            </a:fld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180303AA-9434-4445-8464-CB1F6B703048}" type="slidenum">
              <a:t>&lt;#&gt;</a:t>
            </a:fld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14F3BDFF-7DC4-461D-917A-6C48CB641F85}" type="slidenum">
              <a:t>&lt;#&gt;</a:t>
            </a:fld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5AAD82B1-72B4-4C62-8C38-E019C5F5C7FE}" type="slidenum">
              <a:t>&lt;#&gt;</a:t>
            </a:fld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DA7AFC26-76AF-4E96-B8F9-13B9AB29A9D6}" type="slidenum">
              <a:t>&lt;#&gt;</a:t>
            </a:fld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subTitle"/>
          </p:nvPr>
        </p:nvSpPr>
        <p:spPr>
          <a:xfrm>
            <a:off x="311760" y="444960"/>
            <a:ext cx="8520120" cy="265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9E82068F-04E6-484D-9854-0AE8CF9DB3BB}" type="slidenum">
              <a:t>&lt;#&gt;</a:t>
            </a:fld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9FA3C940-EAD2-49F5-81C1-183A0D83C85D}" type="slidenum">
              <a:t>&lt;#&gt;</a:t>
            </a:fld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48EDFF03-9EC1-4D03-883A-2B7B38202C8F}" type="slidenum">
              <a:t>&lt;#&gt;</a:t>
            </a:fld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08A92F69-610E-4D9E-87C4-AC110FA4E5D6}" type="slidenum">
              <a:t>&lt;#&gt;</a:t>
            </a:fld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E2D3586E-1F97-47F1-B25C-F962560DA1BD}" type="slidenum">
              <a:t>&lt;#&gt;</a:t>
            </a:fld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5"/>
          <p:cNvSpPr>
            <a:spLocks noGrp="1"/>
          </p:cNvSpPr>
          <p:nvPr>
            <p:ph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4628067E-820D-4AED-B6A1-B1D4BEFEBCEE}" type="slidenum">
              <a:t>&lt;#&gt;</a:t>
            </a:fld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3192480" y="115236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/>
          </p:nvPr>
        </p:nvSpPr>
        <p:spPr>
          <a:xfrm>
            <a:off x="6073200" y="115236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5"/>
          <p:cNvSpPr>
            <a:spLocks noGrp="1"/>
          </p:cNvSpPr>
          <p:nvPr>
            <p:ph/>
          </p:nvPr>
        </p:nvSpPr>
        <p:spPr>
          <a:xfrm>
            <a:off x="311760" y="293688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6"/>
          <p:cNvSpPr>
            <a:spLocks noGrp="1"/>
          </p:cNvSpPr>
          <p:nvPr>
            <p:ph/>
          </p:nvPr>
        </p:nvSpPr>
        <p:spPr>
          <a:xfrm>
            <a:off x="3192480" y="293688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7"/>
          <p:cNvSpPr>
            <a:spLocks noGrp="1"/>
          </p:cNvSpPr>
          <p:nvPr>
            <p:ph/>
          </p:nvPr>
        </p:nvSpPr>
        <p:spPr>
          <a:xfrm>
            <a:off x="6073200" y="293688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13CA5C7A-87FC-45C0-ACA5-4D4132AB3569}" type="slidenum">
              <a:t>&lt;#&gt;</a:t>
            </a:fld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05C003E1-B64B-453C-BCE4-9F6D02982879}" type="slidenum">
              <a:t>&lt;#&gt;</a:t>
            </a:fld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311760" y="444960"/>
            <a:ext cx="8520120" cy="265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3E175E99-3AFB-4AB7-BEAA-AFECF3C707FF}" type="slidenum">
              <a:t>&lt;#&gt;</a:t>
            </a:fld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8FF65437-6588-4C01-92AD-F044EC7E5961}" type="slidenum">
              <a:t>&lt;#&gt;</a:t>
            </a:fld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3B6FF9C0-7C91-421D-8C30-659613F7386F}" type="slidenum">
              <a:t>&lt;#&gt;</a:t>
            </a:fld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53BD841C-E37F-457B-B6B9-2EBB11D473C3}" type="slidenum">
              <a:t>&lt;#&gt;</a:t>
            </a:fld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sldNum" idx="1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rgbClr val="595959"/>
                </a:solidFill>
                <a:latin typeface="Arial"/>
                <a:ea typeface="Arial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1D30543C-B286-4399-B60B-41A961639A2E}" type="slidenum">
              <a:rPr b="0" lang="en-GB" sz="1000" spc="-1" strike="noStrike">
                <a:solidFill>
                  <a:srgbClr val="595959"/>
                </a:solidFill>
                <a:latin typeface="Arial"/>
                <a:ea typeface="Arial"/>
              </a:rPr>
              <a:t>&lt;number&gt;</a:t>
            </a:fld>
            <a:endParaRPr b="0" lang="en-GB" sz="1000" spc="-1" strike="noStrike"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rmAutofit/>
          </a:bodyPr>
          <a:p>
            <a:r>
              <a:rPr b="0" lang="en-GB" sz="52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sldNum" idx="2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rgbClr val="595959"/>
                </a:solidFill>
                <a:latin typeface="Arial"/>
                <a:ea typeface="Arial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15369A2B-E8DB-4E69-9234-F1B78C7A58DA}" type="slidenum">
              <a:rPr b="0" lang="en-GB" sz="1000" spc="-1" strike="noStrike">
                <a:solidFill>
                  <a:srgbClr val="595959"/>
                </a:solidFill>
                <a:latin typeface="Arial"/>
                <a:ea typeface="Arial"/>
              </a:rPr>
              <a:t>&lt;number&gt;</a:t>
            </a:fld>
            <a:endParaRPr b="0" lang="en-GB" sz="1000" spc="-1" strike="noStrike">
              <a:latin typeface="Times New Roman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r>
              <a:rPr b="0" lang="en-GB" sz="2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sldNum" idx="3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rgbClr val="595959"/>
                </a:solidFill>
                <a:latin typeface="Arial"/>
                <a:ea typeface="Arial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F854D8AB-8805-4803-A77A-4EAD2CAA570C}" type="slidenum">
              <a:rPr b="0" lang="en-GB" sz="1000" spc="-1" strike="noStrike">
                <a:solidFill>
                  <a:srgbClr val="595959"/>
                </a:solidFill>
                <a:latin typeface="Arial"/>
                <a:ea typeface="Arial"/>
              </a:rPr>
              <a:t>&lt;number&gt;</a:t>
            </a:fld>
            <a:endParaRPr b="0" lang="en-GB" sz="1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311760" y="2151000"/>
            <a:ext cx="8520120" cy="8413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p>
            <a:r>
              <a:rPr b="0" lang="en-GB" sz="36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sldNum" idx="4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en-GB" sz="1000" spc="-1" strike="noStrike">
                <a:solidFill>
                  <a:srgbClr val="595959"/>
                </a:solidFill>
                <a:latin typeface="Arial"/>
                <a:ea typeface="Arial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5CDD577E-D555-434E-BE68-682A9F2BEB20}" type="slidenum">
              <a:rPr b="0" lang="en-GB" sz="1000" spc="-1" strike="noStrike">
                <a:solidFill>
                  <a:srgbClr val="595959"/>
                </a:solidFill>
                <a:latin typeface="Arial"/>
                <a:ea typeface="Arial"/>
              </a:rPr>
              <a:t>&lt;number&gt;</a:t>
            </a:fld>
            <a:endParaRPr b="0" lang="en-GB" sz="1000" spc="-1" strike="noStrike">
              <a:latin typeface="Times New Roman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27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slideLayout" Target="../slideLayouts/slideLayout27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27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27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27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slideLayout" Target="../slideLayouts/slideLayout37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slideLayout" Target="../slideLayouts/slideLayout2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slideLayout" Target="../slideLayouts/slideLayout14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slideLayout" Target="../slideLayouts/slideLayout2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27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slideLayout" Target="../slideLayouts/slideLayout27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54;p13" descr=""/>
          <p:cNvPicPr/>
          <p:nvPr/>
        </p:nvPicPr>
        <p:blipFill>
          <a:blip r:embed="rId1"/>
          <a:stretch/>
        </p:blipFill>
        <p:spPr>
          <a:xfrm>
            <a:off x="-23400" y="0"/>
            <a:ext cx="9167040" cy="6842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/>
          </p:nvPr>
        </p:nvSpPr>
        <p:spPr>
          <a:xfrm>
            <a:off x="160200" y="1301400"/>
            <a:ext cx="8950320" cy="368388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 marL="457200" indent="-355680">
              <a:lnSpc>
                <a:spcPct val="95000"/>
              </a:lnSpc>
              <a:buClr>
                <a:srgbClr val="595959"/>
              </a:buClr>
              <a:buFont typeface="Arial"/>
              <a:buAutoNum type="arabicPeriod"/>
            </a:pPr>
            <a:r>
              <a:rPr b="0" lang="en-GB" sz="2000" spc="-1" strike="noStrike">
                <a:solidFill>
                  <a:srgbClr val="595959"/>
                </a:solidFill>
                <a:latin typeface="Arial"/>
                <a:ea typeface="Arial"/>
              </a:rPr>
              <a:t>Best selling phone ever? 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Bef>
                <a:spcPts val="1199"/>
              </a:spcBef>
              <a:buNone/>
              <a:tabLst>
                <a:tab algn="l" pos="0"/>
              </a:tabLst>
            </a:pP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Bef>
                <a:spcPts val="1199"/>
              </a:spcBef>
              <a:buNone/>
              <a:tabLst>
                <a:tab algn="l" pos="0"/>
              </a:tabLst>
            </a:pP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Bef>
                <a:spcPts val="1199"/>
              </a:spcBef>
              <a:buNone/>
              <a:tabLst>
                <a:tab algn="l" pos="0"/>
              </a:tabLst>
            </a:pP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rgbClr val="595959"/>
                </a:solidFill>
                <a:latin typeface="Arial"/>
                <a:ea typeface="Arial"/>
              </a:rPr>
              <a:t>iPhone 6 (left-hand) vs Nokia 1100 (right-hand)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Quiz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8" name="Google Shape;132;p22" descr=""/>
          <p:cNvPicPr/>
          <p:nvPr/>
        </p:nvPicPr>
        <p:blipFill>
          <a:blip r:embed="rId1"/>
          <a:stretch/>
        </p:blipFill>
        <p:spPr>
          <a:xfrm>
            <a:off x="7395120" y="2658600"/>
            <a:ext cx="1339920" cy="1116360"/>
          </a:xfrm>
          <a:prstGeom prst="rect">
            <a:avLst/>
          </a:prstGeom>
          <a:ln w="0">
            <a:noFill/>
          </a:ln>
        </p:spPr>
      </p:pic>
      <p:pic>
        <p:nvPicPr>
          <p:cNvPr id="199" name="Google Shape;133;p22" descr=""/>
          <p:cNvPicPr/>
          <p:nvPr/>
        </p:nvPicPr>
        <p:blipFill>
          <a:blip r:embed="rId2"/>
          <a:srcRect l="32639" t="0" r="21116" b="0"/>
          <a:stretch/>
        </p:blipFill>
        <p:spPr>
          <a:xfrm>
            <a:off x="934560" y="2658600"/>
            <a:ext cx="843120" cy="1214280"/>
          </a:xfrm>
          <a:prstGeom prst="rect">
            <a:avLst/>
          </a:prstGeom>
          <a:ln w="0">
            <a:noFill/>
          </a:ln>
        </p:spPr>
      </p:pic>
      <p:sp>
        <p:nvSpPr>
          <p:cNvPr id="200" name="Google Shape;134;p22"/>
          <p:cNvSpPr/>
          <p:nvPr/>
        </p:nvSpPr>
        <p:spPr>
          <a:xfrm>
            <a:off x="686160" y="3917880"/>
            <a:ext cx="1339920" cy="52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220 Million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201" name="Google Shape;135;p22"/>
          <p:cNvSpPr/>
          <p:nvPr/>
        </p:nvSpPr>
        <p:spPr>
          <a:xfrm>
            <a:off x="7395480" y="3917880"/>
            <a:ext cx="1339920" cy="52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250 Million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202" name="Google Shape;136;p22"/>
          <p:cNvSpPr/>
          <p:nvPr/>
        </p:nvSpPr>
        <p:spPr>
          <a:xfrm>
            <a:off x="5333760" y="3616560"/>
            <a:ext cx="542520" cy="52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700" spc="-1" strike="noStrike">
                <a:solidFill>
                  <a:srgbClr val="595959"/>
                </a:solidFill>
                <a:latin typeface="Arial"/>
                <a:ea typeface="Arial"/>
              </a:rPr>
              <a:t>🏆</a:t>
            </a:r>
            <a:endParaRPr b="0" lang="en-GB" sz="2700" spc="-1" strike="noStrike">
              <a:latin typeface="Arial"/>
            </a:endParaRPr>
          </a:p>
        </p:txBody>
      </p:sp>
      <p:sp>
        <p:nvSpPr>
          <p:cNvPr id="203" name="Google Shape;137;p22"/>
          <p:cNvSpPr/>
          <p:nvPr/>
        </p:nvSpPr>
        <p:spPr>
          <a:xfrm>
            <a:off x="3296520" y="3656520"/>
            <a:ext cx="542520" cy="52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700" spc="-1" strike="noStrike">
                <a:solidFill>
                  <a:srgbClr val="595959"/>
                </a:solidFill>
                <a:latin typeface="Arial"/>
                <a:ea typeface="Arial"/>
              </a:rPr>
              <a:t>❌</a:t>
            </a:r>
            <a:endParaRPr b="0" lang="en-GB" sz="2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/>
          </p:nvPr>
        </p:nvSpPr>
        <p:spPr>
          <a:xfrm>
            <a:off x="153360" y="1281600"/>
            <a:ext cx="8950320" cy="368388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>
              <a:lnSpc>
                <a:spcPct val="95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rgbClr val="595959"/>
                </a:solidFill>
                <a:latin typeface="Arial"/>
                <a:ea typeface="Arial"/>
              </a:rPr>
              <a:t>2. What did Nintendo make originally? 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Bef>
                <a:spcPts val="1199"/>
              </a:spcBef>
              <a:buNone/>
              <a:tabLst>
                <a:tab algn="l" pos="0"/>
              </a:tabLst>
            </a:pP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Bef>
                <a:spcPts val="1199"/>
              </a:spcBef>
              <a:buNone/>
              <a:tabLst>
                <a:tab algn="l" pos="0"/>
              </a:tabLst>
            </a:pP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rgbClr val="595959"/>
                </a:solidFill>
                <a:latin typeface="Arial"/>
                <a:ea typeface="Arial"/>
              </a:rPr>
              <a:t>Playing cards (left-hand) vs Welly Boots (right-hand)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Quiz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6" name="Google Shape;144;p23" descr=""/>
          <p:cNvPicPr/>
          <p:nvPr/>
        </p:nvPicPr>
        <p:blipFill>
          <a:blip r:embed="rId1"/>
          <a:stretch/>
        </p:blipFill>
        <p:spPr>
          <a:xfrm>
            <a:off x="3719880" y="258120"/>
            <a:ext cx="1069920" cy="1069920"/>
          </a:xfrm>
          <a:prstGeom prst="rect">
            <a:avLst/>
          </a:prstGeom>
          <a:ln w="0">
            <a:noFill/>
          </a:ln>
        </p:spPr>
      </p:pic>
      <p:pic>
        <p:nvPicPr>
          <p:cNvPr id="207" name="Google Shape;145;p23" descr=""/>
          <p:cNvPicPr/>
          <p:nvPr/>
        </p:nvPicPr>
        <p:blipFill>
          <a:blip r:embed="rId2"/>
          <a:stretch/>
        </p:blipFill>
        <p:spPr>
          <a:xfrm>
            <a:off x="153360" y="2452680"/>
            <a:ext cx="1338120" cy="1434240"/>
          </a:xfrm>
          <a:prstGeom prst="rect">
            <a:avLst/>
          </a:prstGeom>
          <a:ln w="0">
            <a:noFill/>
          </a:ln>
        </p:spPr>
      </p:pic>
      <p:sp>
        <p:nvSpPr>
          <p:cNvPr id="208" name="Google Shape;146;p23"/>
          <p:cNvSpPr/>
          <p:nvPr/>
        </p:nvSpPr>
        <p:spPr>
          <a:xfrm>
            <a:off x="2626560" y="3134880"/>
            <a:ext cx="542520" cy="52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700" spc="-1" strike="noStrike">
                <a:solidFill>
                  <a:srgbClr val="595959"/>
                </a:solidFill>
                <a:latin typeface="Arial"/>
                <a:ea typeface="Arial"/>
              </a:rPr>
              <a:t>🏆</a:t>
            </a:r>
            <a:endParaRPr b="0" lang="en-GB" sz="2700" spc="-1" strike="noStrike">
              <a:latin typeface="Arial"/>
            </a:endParaRPr>
          </a:p>
        </p:txBody>
      </p:sp>
      <p:sp>
        <p:nvSpPr>
          <p:cNvPr id="209" name="Google Shape;147;p23"/>
          <p:cNvSpPr/>
          <p:nvPr/>
        </p:nvSpPr>
        <p:spPr>
          <a:xfrm>
            <a:off x="5608800" y="3101400"/>
            <a:ext cx="542520" cy="52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700" spc="-1" strike="noStrike">
                <a:solidFill>
                  <a:srgbClr val="595959"/>
                </a:solidFill>
                <a:latin typeface="Arial"/>
                <a:ea typeface="Arial"/>
              </a:rPr>
              <a:t>❌</a:t>
            </a:r>
            <a:endParaRPr b="0" lang="en-GB" sz="2700" spc="-1" strike="noStrike">
              <a:latin typeface="Arial"/>
            </a:endParaRPr>
          </a:p>
        </p:txBody>
      </p:sp>
      <p:pic>
        <p:nvPicPr>
          <p:cNvPr id="210" name="Google Shape;148;p23" descr=""/>
          <p:cNvPicPr/>
          <p:nvPr/>
        </p:nvPicPr>
        <p:blipFill>
          <a:blip r:embed="rId3"/>
          <a:stretch/>
        </p:blipFill>
        <p:spPr>
          <a:xfrm>
            <a:off x="7081560" y="843120"/>
            <a:ext cx="1581480" cy="1728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" dur="indefinite" restart="never" nodeType="tmRoot">
          <p:childTnLst>
            <p:seq>
              <p:cTn id="14" dur="indefinite" nodeType="mainSeq">
                <p:childTnLst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/>
          </p:nvPr>
        </p:nvSpPr>
        <p:spPr>
          <a:xfrm>
            <a:off x="160200" y="1301400"/>
            <a:ext cx="8950320" cy="368388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>
              <a:lnSpc>
                <a:spcPct val="95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rgbClr val="595959"/>
                </a:solidFill>
                <a:latin typeface="Arial"/>
                <a:ea typeface="Arial"/>
              </a:rPr>
              <a:t>3. What has more computing power? 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Bef>
                <a:spcPts val="1199"/>
              </a:spcBef>
              <a:buNone/>
              <a:tabLst>
                <a:tab algn="l" pos="0"/>
              </a:tabLst>
            </a:pP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Bef>
                <a:spcPts val="1199"/>
              </a:spcBef>
              <a:buNone/>
              <a:tabLst>
                <a:tab algn="l" pos="0"/>
              </a:tabLst>
            </a:pP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Bef>
                <a:spcPts val="1199"/>
              </a:spcBef>
              <a:buNone/>
              <a:tabLst>
                <a:tab algn="l" pos="0"/>
              </a:tabLst>
            </a:pP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rgbClr val="595959"/>
                </a:solidFill>
                <a:latin typeface="Arial"/>
                <a:ea typeface="Arial"/>
              </a:rPr>
              <a:t>iPhone 15 (left-hand) vs Apollo 11 Computer (right-hand)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Quiz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Google Shape;155;p24"/>
          <p:cNvSpPr/>
          <p:nvPr/>
        </p:nvSpPr>
        <p:spPr>
          <a:xfrm>
            <a:off x="2425680" y="3590280"/>
            <a:ext cx="542520" cy="52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700" spc="-1" strike="noStrike">
                <a:solidFill>
                  <a:srgbClr val="595959"/>
                </a:solidFill>
                <a:latin typeface="Arial"/>
                <a:ea typeface="Arial"/>
              </a:rPr>
              <a:t>🏆</a:t>
            </a:r>
            <a:endParaRPr b="0" lang="en-GB" sz="2700" spc="-1" strike="noStrike">
              <a:latin typeface="Arial"/>
            </a:endParaRPr>
          </a:p>
        </p:txBody>
      </p:sp>
      <p:sp>
        <p:nvSpPr>
          <p:cNvPr id="214" name="Google Shape;156;p24"/>
          <p:cNvSpPr/>
          <p:nvPr/>
        </p:nvSpPr>
        <p:spPr>
          <a:xfrm>
            <a:off x="5238720" y="3629880"/>
            <a:ext cx="542520" cy="52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700" spc="-1" strike="noStrike">
                <a:solidFill>
                  <a:srgbClr val="595959"/>
                </a:solidFill>
                <a:latin typeface="Arial"/>
                <a:ea typeface="Arial"/>
              </a:rPr>
              <a:t>❌</a:t>
            </a:r>
            <a:endParaRPr b="0" lang="en-GB" sz="2700" spc="-1" strike="noStrike">
              <a:latin typeface="Arial"/>
            </a:endParaRPr>
          </a:p>
        </p:txBody>
      </p:sp>
      <p:pic>
        <p:nvPicPr>
          <p:cNvPr id="215" name="Google Shape;157;p24" descr=""/>
          <p:cNvPicPr/>
          <p:nvPr/>
        </p:nvPicPr>
        <p:blipFill>
          <a:blip r:embed="rId1"/>
          <a:stretch/>
        </p:blipFill>
        <p:spPr>
          <a:xfrm>
            <a:off x="280440" y="2034720"/>
            <a:ext cx="1908720" cy="1073520"/>
          </a:xfrm>
          <a:prstGeom prst="rect">
            <a:avLst/>
          </a:prstGeom>
          <a:ln w="0">
            <a:noFill/>
          </a:ln>
        </p:spPr>
      </p:pic>
      <p:pic>
        <p:nvPicPr>
          <p:cNvPr id="216" name="Google Shape;158;p24" descr=""/>
          <p:cNvPicPr/>
          <p:nvPr/>
        </p:nvPicPr>
        <p:blipFill>
          <a:blip r:embed="rId2"/>
          <a:stretch/>
        </p:blipFill>
        <p:spPr>
          <a:xfrm>
            <a:off x="6494400" y="659520"/>
            <a:ext cx="1908720" cy="2382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" dur="indefinite" restart="never" nodeType="tmRoot">
          <p:childTnLst>
            <p:seq>
              <p:cTn id="22" dur="indefinite" nodeType="mainSeq"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How do computers work?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/>
          </p:nvPr>
        </p:nvSpPr>
        <p:spPr>
          <a:xfrm>
            <a:off x="5479920" y="1152720"/>
            <a:ext cx="3558960" cy="30175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CPU = Central Processing Unit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Each time you click, type or switch on your computer…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You give instructions to the CPU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9" name="Google Shape;165;p25" descr=""/>
          <p:cNvPicPr/>
          <p:nvPr/>
        </p:nvPicPr>
        <p:blipFill>
          <a:blip r:embed="rId1"/>
          <a:srcRect l="0" t="19695" r="0" b="0"/>
          <a:stretch/>
        </p:blipFill>
        <p:spPr>
          <a:xfrm>
            <a:off x="105840" y="1268280"/>
            <a:ext cx="5421600" cy="2902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CPUs are actually not that clever…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p>
            <a:pPr>
              <a:lnSpc>
                <a:spcPct val="115000"/>
              </a:lnSpc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I am a CPU - please instruct me how to pick up that bottle?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Why should you care?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Computer chips will control the world you live in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199"/>
              </a:spcBef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Who controls their production?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Who decides what technology can do?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What problems do we (or don’t we) solve?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Careers: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199"/>
              </a:spcBef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People making computer chips </a:t>
            </a:r>
            <a:r>
              <a:rPr b="1" lang="en-GB" sz="1800" spc="-1" strike="noStrike" u="sng">
                <a:solidFill>
                  <a:srgbClr val="595959"/>
                </a:solidFill>
                <a:uFillTx/>
                <a:latin typeface="Arial"/>
                <a:ea typeface="Arial"/>
              </a:rPr>
              <a:t>get paid very well</a:t>
            </a: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!!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4" name="Google Shape;178;p27" descr=""/>
          <p:cNvPicPr/>
          <p:nvPr/>
        </p:nvPicPr>
        <p:blipFill>
          <a:blip r:embed="rId1"/>
          <a:stretch/>
        </p:blipFill>
        <p:spPr>
          <a:xfrm>
            <a:off x="6215400" y="78480"/>
            <a:ext cx="2074320" cy="3191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CPUs do one instruction, then the next, then …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/>
          </p:nvPr>
        </p:nvSpPr>
        <p:spPr>
          <a:xfrm>
            <a:off x="604080" y="2333160"/>
            <a:ext cx="822240" cy="4770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3000"/>
          </a:bodyPr>
          <a:p>
            <a:pPr>
              <a:lnSpc>
                <a:spcPct val="115000"/>
              </a:lnSpc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tick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Google Shape;185;p28"/>
          <p:cNvSpPr/>
          <p:nvPr/>
        </p:nvSpPr>
        <p:spPr>
          <a:xfrm>
            <a:off x="604080" y="1274400"/>
            <a:ext cx="2563920" cy="2934360"/>
          </a:xfrm>
          <a:prstGeom prst="flowChartExtract">
            <a:avLst/>
          </a:prstGeom>
          <a:noFill/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8" name="Google Shape;186;p28"/>
          <p:cNvSpPr/>
          <p:nvPr/>
        </p:nvSpPr>
        <p:spPr>
          <a:xfrm rot="10800000">
            <a:off x="1245600" y="2742120"/>
            <a:ext cx="640800" cy="1467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595959"/>
            </a:solidFill>
            <a:round/>
            <a:tailEnd len="med" type="oval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9" name="Google Shape;187;p28"/>
          <p:cNvSpPr/>
          <p:nvPr/>
        </p:nvSpPr>
        <p:spPr>
          <a:xfrm flipH="1" rot="10800000">
            <a:off x="1886760" y="2742120"/>
            <a:ext cx="640800" cy="1467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595959"/>
            </a:solidFill>
            <a:round/>
            <a:tailEnd len="med" type="oval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0" name="PlaceHolder 3"/>
          <p:cNvSpPr>
            <a:spLocks noGrp="1"/>
          </p:cNvSpPr>
          <p:nvPr>
            <p:ph/>
          </p:nvPr>
        </p:nvSpPr>
        <p:spPr>
          <a:xfrm>
            <a:off x="2564280" y="2333160"/>
            <a:ext cx="822240" cy="4770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3000"/>
          </a:bodyPr>
          <a:p>
            <a:pPr>
              <a:lnSpc>
                <a:spcPct val="115000"/>
              </a:lnSpc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tock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9" dur="indefinite" restart="never" nodeType="tmRoot">
          <p:childTnLst>
            <p:seq>
              <p:cTn id="30" dur="indefinite" nodeType="mainSeq"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CPUs do one instruction, then the next, then …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/>
          </p:nvPr>
        </p:nvSpPr>
        <p:spPr>
          <a:xfrm>
            <a:off x="604080" y="2333160"/>
            <a:ext cx="822240" cy="4770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3000"/>
          </a:bodyPr>
          <a:p>
            <a:pPr>
              <a:lnSpc>
                <a:spcPct val="115000"/>
              </a:lnSpc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tick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Google Shape;195;p29"/>
          <p:cNvSpPr/>
          <p:nvPr/>
        </p:nvSpPr>
        <p:spPr>
          <a:xfrm>
            <a:off x="604080" y="1274400"/>
            <a:ext cx="2563920" cy="2934360"/>
          </a:xfrm>
          <a:prstGeom prst="flowChartExtract">
            <a:avLst/>
          </a:prstGeom>
          <a:noFill/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4" name="Google Shape;196;p29"/>
          <p:cNvSpPr/>
          <p:nvPr/>
        </p:nvSpPr>
        <p:spPr>
          <a:xfrm rot="10800000">
            <a:off x="1245600" y="2742120"/>
            <a:ext cx="640800" cy="1467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595959"/>
            </a:solidFill>
            <a:round/>
            <a:tailEnd len="med" type="oval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5" name="Google Shape;197;p29"/>
          <p:cNvSpPr/>
          <p:nvPr/>
        </p:nvSpPr>
        <p:spPr>
          <a:xfrm>
            <a:off x="6272280" y="1958760"/>
            <a:ext cx="1139040" cy="1225800"/>
          </a:xfrm>
          <a:prstGeom prst="rect">
            <a:avLst/>
          </a:prstGeom>
          <a:solidFill>
            <a:schemeClr val="lt2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CPU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236" name="Google Shape;198;p29"/>
          <p:cNvSpPr/>
          <p:nvPr/>
        </p:nvSpPr>
        <p:spPr>
          <a:xfrm>
            <a:off x="4235400" y="2168640"/>
            <a:ext cx="1559880" cy="122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Instructions:</a:t>
            </a:r>
            <a:endParaRPr b="0" lang="en-GB" sz="1400" spc="-1" strike="noStrike">
              <a:latin typeface="Arial"/>
            </a:endParaRPr>
          </a:p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ADD 4 5</a:t>
            </a:r>
            <a:endParaRPr b="0" lang="en-GB" sz="1400" spc="-1" strike="noStrike">
              <a:latin typeface="Arial"/>
            </a:endParaRPr>
          </a:p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SUB 7 7</a:t>
            </a:r>
            <a:endParaRPr b="0" lang="en-GB" sz="1400" spc="-1" strike="noStrike">
              <a:latin typeface="Arial"/>
            </a:endParaRPr>
          </a:p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MUL 9 3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237" name="Google Shape;199;p29"/>
          <p:cNvSpPr/>
          <p:nvPr/>
        </p:nvSpPr>
        <p:spPr>
          <a:xfrm>
            <a:off x="5750280" y="2568600"/>
            <a:ext cx="521640" cy="2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CPUs do one instruction, then the next, then …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Google Shape;205;p30"/>
          <p:cNvSpPr/>
          <p:nvPr/>
        </p:nvSpPr>
        <p:spPr>
          <a:xfrm>
            <a:off x="604080" y="1274400"/>
            <a:ext cx="2563920" cy="2934360"/>
          </a:xfrm>
          <a:prstGeom prst="flowChartExtract">
            <a:avLst/>
          </a:prstGeom>
          <a:noFill/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0" name="Google Shape;206;p30"/>
          <p:cNvSpPr/>
          <p:nvPr/>
        </p:nvSpPr>
        <p:spPr>
          <a:xfrm flipH="1" rot="10800000">
            <a:off x="1886760" y="2742120"/>
            <a:ext cx="640800" cy="1467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595959"/>
            </a:solidFill>
            <a:round/>
            <a:tailEnd len="med" type="oval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41" name="PlaceHolder 2"/>
          <p:cNvSpPr>
            <a:spLocks noGrp="1"/>
          </p:cNvSpPr>
          <p:nvPr>
            <p:ph/>
          </p:nvPr>
        </p:nvSpPr>
        <p:spPr>
          <a:xfrm>
            <a:off x="2564280" y="2333160"/>
            <a:ext cx="822240" cy="4770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3000"/>
          </a:bodyPr>
          <a:p>
            <a:pPr>
              <a:lnSpc>
                <a:spcPct val="115000"/>
              </a:lnSpc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tock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Google Shape;208;p30"/>
          <p:cNvSpPr/>
          <p:nvPr/>
        </p:nvSpPr>
        <p:spPr>
          <a:xfrm>
            <a:off x="6272280" y="1958760"/>
            <a:ext cx="1139040" cy="1225800"/>
          </a:xfrm>
          <a:prstGeom prst="rect">
            <a:avLst/>
          </a:prstGeom>
          <a:solidFill>
            <a:schemeClr val="lt2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CPU</a:t>
            </a:r>
            <a:endParaRPr b="0" lang="en-GB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en-GB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ADD 4 5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243" name="Google Shape;209;p30"/>
          <p:cNvSpPr/>
          <p:nvPr/>
        </p:nvSpPr>
        <p:spPr>
          <a:xfrm>
            <a:off x="4235400" y="2168640"/>
            <a:ext cx="1559880" cy="122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Instructions:</a:t>
            </a:r>
            <a:endParaRPr b="0" lang="en-GB" sz="1400" spc="-1" strike="noStrike">
              <a:latin typeface="Arial"/>
            </a:endParaRPr>
          </a:p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SUB 7 7</a:t>
            </a:r>
            <a:endParaRPr b="0" lang="en-GB" sz="1400" spc="-1" strike="noStrike">
              <a:latin typeface="Arial"/>
            </a:endParaRPr>
          </a:p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MUL 9 3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244" name="Google Shape;210;p30"/>
          <p:cNvSpPr/>
          <p:nvPr/>
        </p:nvSpPr>
        <p:spPr>
          <a:xfrm>
            <a:off x="5750280" y="2568600"/>
            <a:ext cx="521640" cy="2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CPUs do one instruction, then the next, then …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PlaceHolder 2"/>
          <p:cNvSpPr>
            <a:spLocks noGrp="1"/>
          </p:cNvSpPr>
          <p:nvPr>
            <p:ph/>
          </p:nvPr>
        </p:nvSpPr>
        <p:spPr>
          <a:xfrm>
            <a:off x="604080" y="2333160"/>
            <a:ext cx="822240" cy="4770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3000"/>
          </a:bodyPr>
          <a:p>
            <a:pPr>
              <a:lnSpc>
                <a:spcPct val="115000"/>
              </a:lnSpc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tick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Google Shape;217;p31"/>
          <p:cNvSpPr/>
          <p:nvPr/>
        </p:nvSpPr>
        <p:spPr>
          <a:xfrm>
            <a:off x="604080" y="1274400"/>
            <a:ext cx="2563920" cy="2934360"/>
          </a:xfrm>
          <a:prstGeom prst="flowChartExtract">
            <a:avLst/>
          </a:prstGeom>
          <a:noFill/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8" name="Google Shape;218;p31"/>
          <p:cNvSpPr/>
          <p:nvPr/>
        </p:nvSpPr>
        <p:spPr>
          <a:xfrm rot="10800000">
            <a:off x="1245600" y="2742120"/>
            <a:ext cx="640800" cy="1467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595959"/>
            </a:solidFill>
            <a:round/>
            <a:tailEnd len="med" type="oval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49" name="Google Shape;219;p31"/>
          <p:cNvSpPr/>
          <p:nvPr/>
        </p:nvSpPr>
        <p:spPr>
          <a:xfrm>
            <a:off x="6272280" y="1958760"/>
            <a:ext cx="1139040" cy="1225800"/>
          </a:xfrm>
          <a:prstGeom prst="rect">
            <a:avLst/>
          </a:prstGeom>
          <a:solidFill>
            <a:schemeClr val="lt2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CPU</a:t>
            </a:r>
            <a:endParaRPr b="0" lang="en-GB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en-GB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en-GB" sz="1400" spc="-1" strike="noStrike">
              <a:latin typeface="Arial"/>
            </a:endParaRPr>
          </a:p>
        </p:txBody>
      </p:sp>
      <p:sp>
        <p:nvSpPr>
          <p:cNvPr id="250" name="Google Shape;220;p31"/>
          <p:cNvSpPr/>
          <p:nvPr/>
        </p:nvSpPr>
        <p:spPr>
          <a:xfrm>
            <a:off x="4235400" y="2168640"/>
            <a:ext cx="1559880" cy="122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Instructions:</a:t>
            </a:r>
            <a:endParaRPr b="0" lang="en-GB" sz="1400" spc="-1" strike="noStrike">
              <a:latin typeface="Arial"/>
            </a:endParaRPr>
          </a:p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SUB 7 7</a:t>
            </a:r>
            <a:endParaRPr b="0" lang="en-GB" sz="1400" spc="-1" strike="noStrike">
              <a:latin typeface="Arial"/>
            </a:endParaRPr>
          </a:p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MUL 9 3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251" name="Google Shape;221;p31"/>
          <p:cNvSpPr/>
          <p:nvPr/>
        </p:nvSpPr>
        <p:spPr>
          <a:xfrm>
            <a:off x="5750280" y="2568600"/>
            <a:ext cx="521640" cy="2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52" name="Google Shape;222;p31"/>
          <p:cNvSpPr/>
          <p:nvPr/>
        </p:nvSpPr>
        <p:spPr>
          <a:xfrm>
            <a:off x="7411680" y="2568600"/>
            <a:ext cx="521640" cy="2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53" name="Google Shape;223;p31"/>
          <p:cNvSpPr/>
          <p:nvPr/>
        </p:nvSpPr>
        <p:spPr>
          <a:xfrm>
            <a:off x="7667640" y="2370240"/>
            <a:ext cx="1372680" cy="39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9</a:t>
            </a:r>
            <a:endParaRPr b="0" lang="en-GB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59;p14" descr=""/>
          <p:cNvPicPr/>
          <p:nvPr/>
        </p:nvPicPr>
        <p:blipFill>
          <a:blip r:embed="rId1"/>
          <a:stretch/>
        </p:blipFill>
        <p:spPr>
          <a:xfrm>
            <a:off x="1293120" y="237600"/>
            <a:ext cx="6441480" cy="4838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CPUs do one instruction, then the next, then …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Google Shape;229;p32"/>
          <p:cNvSpPr/>
          <p:nvPr/>
        </p:nvSpPr>
        <p:spPr>
          <a:xfrm>
            <a:off x="604080" y="1274400"/>
            <a:ext cx="2563920" cy="2934360"/>
          </a:xfrm>
          <a:prstGeom prst="flowChartExtract">
            <a:avLst/>
          </a:prstGeom>
          <a:noFill/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6" name="Google Shape;230;p32"/>
          <p:cNvSpPr/>
          <p:nvPr/>
        </p:nvSpPr>
        <p:spPr>
          <a:xfrm flipH="1" rot="10800000">
            <a:off x="1886760" y="2742120"/>
            <a:ext cx="640800" cy="1467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595959"/>
            </a:solidFill>
            <a:round/>
            <a:tailEnd len="med" type="oval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57" name="PlaceHolder 2"/>
          <p:cNvSpPr>
            <a:spLocks noGrp="1"/>
          </p:cNvSpPr>
          <p:nvPr>
            <p:ph/>
          </p:nvPr>
        </p:nvSpPr>
        <p:spPr>
          <a:xfrm>
            <a:off x="2564280" y="2333160"/>
            <a:ext cx="822240" cy="4770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3000"/>
          </a:bodyPr>
          <a:p>
            <a:pPr>
              <a:lnSpc>
                <a:spcPct val="115000"/>
              </a:lnSpc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tock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Google Shape;232;p32"/>
          <p:cNvSpPr/>
          <p:nvPr/>
        </p:nvSpPr>
        <p:spPr>
          <a:xfrm>
            <a:off x="6272280" y="1958760"/>
            <a:ext cx="1139040" cy="1225800"/>
          </a:xfrm>
          <a:prstGeom prst="rect">
            <a:avLst/>
          </a:prstGeom>
          <a:solidFill>
            <a:schemeClr val="lt2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CPU</a:t>
            </a:r>
            <a:endParaRPr b="0" lang="en-GB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en-GB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SUB 7 7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259" name="Google Shape;233;p32"/>
          <p:cNvSpPr/>
          <p:nvPr/>
        </p:nvSpPr>
        <p:spPr>
          <a:xfrm>
            <a:off x="4235400" y="2168640"/>
            <a:ext cx="1559880" cy="122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Instructions:</a:t>
            </a:r>
            <a:endParaRPr b="0" lang="en-GB" sz="1400" spc="-1" strike="noStrike">
              <a:latin typeface="Arial"/>
            </a:endParaRPr>
          </a:p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MUL 9 3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260" name="Google Shape;234;p32"/>
          <p:cNvSpPr/>
          <p:nvPr/>
        </p:nvSpPr>
        <p:spPr>
          <a:xfrm>
            <a:off x="5750280" y="2568600"/>
            <a:ext cx="521640" cy="2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61" name="Google Shape;235;p32"/>
          <p:cNvSpPr/>
          <p:nvPr/>
        </p:nvSpPr>
        <p:spPr>
          <a:xfrm>
            <a:off x="7411680" y="2568600"/>
            <a:ext cx="521640" cy="2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62" name="Google Shape;236;p32"/>
          <p:cNvSpPr/>
          <p:nvPr/>
        </p:nvSpPr>
        <p:spPr>
          <a:xfrm>
            <a:off x="7667640" y="2370240"/>
            <a:ext cx="1372680" cy="39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9</a:t>
            </a:r>
            <a:endParaRPr b="0" lang="en-GB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CPUs do one instruction, then the next, then …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/>
          </p:nvPr>
        </p:nvSpPr>
        <p:spPr>
          <a:xfrm>
            <a:off x="604080" y="2333160"/>
            <a:ext cx="822240" cy="4770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3000"/>
          </a:bodyPr>
          <a:p>
            <a:pPr>
              <a:lnSpc>
                <a:spcPct val="115000"/>
              </a:lnSpc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tick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Google Shape;243;p33"/>
          <p:cNvSpPr/>
          <p:nvPr/>
        </p:nvSpPr>
        <p:spPr>
          <a:xfrm>
            <a:off x="604080" y="1274400"/>
            <a:ext cx="2563920" cy="2934360"/>
          </a:xfrm>
          <a:prstGeom prst="flowChartExtract">
            <a:avLst/>
          </a:prstGeom>
          <a:noFill/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6" name="Google Shape;244;p33"/>
          <p:cNvSpPr/>
          <p:nvPr/>
        </p:nvSpPr>
        <p:spPr>
          <a:xfrm rot="10800000">
            <a:off x="1245600" y="2742120"/>
            <a:ext cx="640800" cy="1467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595959"/>
            </a:solidFill>
            <a:round/>
            <a:tailEnd len="med" type="oval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67" name="Google Shape;245;p33"/>
          <p:cNvSpPr/>
          <p:nvPr/>
        </p:nvSpPr>
        <p:spPr>
          <a:xfrm>
            <a:off x="6272280" y="1958760"/>
            <a:ext cx="1139040" cy="1225800"/>
          </a:xfrm>
          <a:prstGeom prst="rect">
            <a:avLst/>
          </a:prstGeom>
          <a:solidFill>
            <a:schemeClr val="lt2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CPU</a:t>
            </a:r>
            <a:endParaRPr b="0" lang="en-GB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en-GB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en-GB" sz="1400" spc="-1" strike="noStrike">
              <a:latin typeface="Arial"/>
            </a:endParaRPr>
          </a:p>
        </p:txBody>
      </p:sp>
      <p:sp>
        <p:nvSpPr>
          <p:cNvPr id="268" name="Google Shape;246;p33"/>
          <p:cNvSpPr/>
          <p:nvPr/>
        </p:nvSpPr>
        <p:spPr>
          <a:xfrm>
            <a:off x="4235400" y="2168640"/>
            <a:ext cx="1559880" cy="122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Instructions:</a:t>
            </a:r>
            <a:endParaRPr b="0" lang="en-GB" sz="1400" spc="-1" strike="noStrike">
              <a:latin typeface="Arial"/>
            </a:endParaRPr>
          </a:p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MUL 9 3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269" name="Google Shape;247;p33"/>
          <p:cNvSpPr/>
          <p:nvPr/>
        </p:nvSpPr>
        <p:spPr>
          <a:xfrm>
            <a:off x="5750280" y="2568600"/>
            <a:ext cx="521640" cy="2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70" name="Google Shape;248;p33"/>
          <p:cNvSpPr/>
          <p:nvPr/>
        </p:nvSpPr>
        <p:spPr>
          <a:xfrm>
            <a:off x="7411680" y="2568600"/>
            <a:ext cx="521640" cy="2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71" name="Google Shape;249;p33"/>
          <p:cNvSpPr/>
          <p:nvPr/>
        </p:nvSpPr>
        <p:spPr>
          <a:xfrm>
            <a:off x="7667640" y="2370240"/>
            <a:ext cx="1372680" cy="608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0</a:t>
            </a:r>
            <a:endParaRPr b="0" lang="en-GB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9</a:t>
            </a:r>
            <a:endParaRPr b="0" lang="en-GB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CPUs do one instruction, then the next, then …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Google Shape;255;p34"/>
          <p:cNvSpPr/>
          <p:nvPr/>
        </p:nvSpPr>
        <p:spPr>
          <a:xfrm>
            <a:off x="604080" y="1274400"/>
            <a:ext cx="2563920" cy="2934360"/>
          </a:xfrm>
          <a:prstGeom prst="flowChartExtract">
            <a:avLst/>
          </a:prstGeom>
          <a:noFill/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4" name="Google Shape;256;p34"/>
          <p:cNvSpPr/>
          <p:nvPr/>
        </p:nvSpPr>
        <p:spPr>
          <a:xfrm flipH="1" rot="10800000">
            <a:off x="1886760" y="2742120"/>
            <a:ext cx="640800" cy="1467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595959"/>
            </a:solidFill>
            <a:round/>
            <a:tailEnd len="med" type="oval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75" name="PlaceHolder 2"/>
          <p:cNvSpPr>
            <a:spLocks noGrp="1"/>
          </p:cNvSpPr>
          <p:nvPr>
            <p:ph/>
          </p:nvPr>
        </p:nvSpPr>
        <p:spPr>
          <a:xfrm>
            <a:off x="2564280" y="2333160"/>
            <a:ext cx="822240" cy="4770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3000"/>
          </a:bodyPr>
          <a:p>
            <a:pPr>
              <a:lnSpc>
                <a:spcPct val="115000"/>
              </a:lnSpc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tock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Google Shape;258;p34"/>
          <p:cNvSpPr/>
          <p:nvPr/>
        </p:nvSpPr>
        <p:spPr>
          <a:xfrm>
            <a:off x="6272280" y="1958760"/>
            <a:ext cx="1139040" cy="1225800"/>
          </a:xfrm>
          <a:prstGeom prst="rect">
            <a:avLst/>
          </a:prstGeom>
          <a:solidFill>
            <a:schemeClr val="lt2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CPU</a:t>
            </a:r>
            <a:endParaRPr b="0" lang="en-GB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en-GB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MUL 9 3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277" name="Google Shape;259;p34"/>
          <p:cNvSpPr/>
          <p:nvPr/>
        </p:nvSpPr>
        <p:spPr>
          <a:xfrm>
            <a:off x="4235400" y="2168640"/>
            <a:ext cx="1559880" cy="122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Instructions:</a:t>
            </a:r>
            <a:endParaRPr b="0" lang="en-GB" sz="1400" spc="-1" strike="noStrike">
              <a:latin typeface="Arial"/>
            </a:endParaRPr>
          </a:p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endParaRPr b="0" lang="en-GB" sz="1400" spc="-1" strike="noStrike">
              <a:latin typeface="Arial"/>
            </a:endParaRPr>
          </a:p>
        </p:txBody>
      </p:sp>
      <p:sp>
        <p:nvSpPr>
          <p:cNvPr id="278" name="Google Shape;260;p34"/>
          <p:cNvSpPr/>
          <p:nvPr/>
        </p:nvSpPr>
        <p:spPr>
          <a:xfrm>
            <a:off x="5750280" y="2568600"/>
            <a:ext cx="521640" cy="2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79" name="Google Shape;261;p34"/>
          <p:cNvSpPr/>
          <p:nvPr/>
        </p:nvSpPr>
        <p:spPr>
          <a:xfrm>
            <a:off x="7411680" y="2568600"/>
            <a:ext cx="521640" cy="2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80" name="Google Shape;262;p34"/>
          <p:cNvSpPr/>
          <p:nvPr/>
        </p:nvSpPr>
        <p:spPr>
          <a:xfrm>
            <a:off x="7667640" y="2370240"/>
            <a:ext cx="1372680" cy="608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0</a:t>
            </a:r>
            <a:endParaRPr b="0" lang="en-GB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9</a:t>
            </a:r>
            <a:endParaRPr b="0" lang="en-GB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CPUs do one instruction, then the next, then …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/>
          </p:nvPr>
        </p:nvSpPr>
        <p:spPr>
          <a:xfrm>
            <a:off x="604080" y="2333160"/>
            <a:ext cx="822240" cy="4770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3000"/>
          </a:bodyPr>
          <a:p>
            <a:pPr>
              <a:lnSpc>
                <a:spcPct val="115000"/>
              </a:lnSpc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tick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Google Shape;269;p35"/>
          <p:cNvSpPr/>
          <p:nvPr/>
        </p:nvSpPr>
        <p:spPr>
          <a:xfrm>
            <a:off x="604080" y="1274400"/>
            <a:ext cx="2563920" cy="2934360"/>
          </a:xfrm>
          <a:prstGeom prst="flowChartExtract">
            <a:avLst/>
          </a:prstGeom>
          <a:noFill/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4" name="Google Shape;270;p35"/>
          <p:cNvSpPr/>
          <p:nvPr/>
        </p:nvSpPr>
        <p:spPr>
          <a:xfrm rot="10800000">
            <a:off x="1245600" y="2742120"/>
            <a:ext cx="640800" cy="1467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595959"/>
            </a:solidFill>
            <a:round/>
            <a:tailEnd len="med" type="oval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85" name="Google Shape;271;p35"/>
          <p:cNvSpPr/>
          <p:nvPr/>
        </p:nvSpPr>
        <p:spPr>
          <a:xfrm>
            <a:off x="6272280" y="1958760"/>
            <a:ext cx="1139040" cy="1225800"/>
          </a:xfrm>
          <a:prstGeom prst="rect">
            <a:avLst/>
          </a:prstGeom>
          <a:solidFill>
            <a:schemeClr val="lt2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CPU</a:t>
            </a:r>
            <a:endParaRPr b="0" lang="en-GB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en-GB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en-GB" sz="1400" spc="-1" strike="noStrike">
              <a:latin typeface="Arial"/>
            </a:endParaRPr>
          </a:p>
        </p:txBody>
      </p:sp>
      <p:sp>
        <p:nvSpPr>
          <p:cNvPr id="286" name="Google Shape;272;p35"/>
          <p:cNvSpPr/>
          <p:nvPr/>
        </p:nvSpPr>
        <p:spPr>
          <a:xfrm>
            <a:off x="4235400" y="2168640"/>
            <a:ext cx="1559880" cy="122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Instructions:</a:t>
            </a:r>
            <a:endParaRPr b="0" lang="en-GB" sz="1400" spc="-1" strike="noStrike">
              <a:latin typeface="Arial"/>
            </a:endParaRPr>
          </a:p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endParaRPr b="0" lang="en-GB" sz="1400" spc="-1" strike="noStrike">
              <a:latin typeface="Arial"/>
            </a:endParaRPr>
          </a:p>
        </p:txBody>
      </p:sp>
      <p:sp>
        <p:nvSpPr>
          <p:cNvPr id="287" name="Google Shape;273;p35"/>
          <p:cNvSpPr/>
          <p:nvPr/>
        </p:nvSpPr>
        <p:spPr>
          <a:xfrm>
            <a:off x="7411680" y="2568600"/>
            <a:ext cx="521640" cy="2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88" name="Google Shape;274;p35"/>
          <p:cNvSpPr/>
          <p:nvPr/>
        </p:nvSpPr>
        <p:spPr>
          <a:xfrm>
            <a:off x="7667640" y="2370240"/>
            <a:ext cx="1372680" cy="82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27</a:t>
            </a:r>
            <a:endParaRPr b="0" lang="en-GB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0</a:t>
            </a:r>
            <a:endParaRPr b="0" lang="en-GB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9</a:t>
            </a:r>
            <a:endParaRPr b="0" lang="en-GB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311760" y="2151000"/>
            <a:ext cx="8520120" cy="8413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3600" spc="-1" strike="noStrike">
                <a:solidFill>
                  <a:srgbClr val="000000"/>
                </a:solidFill>
                <a:latin typeface="Arial"/>
                <a:ea typeface="Arial"/>
              </a:rPr>
              <a:t>Any questions?</a:t>
            </a:r>
            <a:endParaRPr b="0" lang="en-GB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264240" y="274320"/>
            <a:ext cx="8520120" cy="8413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3600" spc="-1" strike="noStrike">
                <a:solidFill>
                  <a:srgbClr val="000000"/>
                </a:solidFill>
                <a:latin typeface="Arial"/>
                <a:ea typeface="Arial"/>
              </a:rPr>
              <a:t>Group Activity</a:t>
            </a:r>
            <a:endParaRPr b="0" lang="en-GB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PlaceHolder 2"/>
          <p:cNvSpPr>
            <a:spLocks noGrp="1"/>
          </p:cNvSpPr>
          <p:nvPr>
            <p:ph type="title"/>
          </p:nvPr>
        </p:nvSpPr>
        <p:spPr>
          <a:xfrm>
            <a:off x="311760" y="1509480"/>
            <a:ext cx="8520120" cy="8413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3600" spc="-1" strike="noStrike">
                <a:solidFill>
                  <a:srgbClr val="000000"/>
                </a:solidFill>
                <a:latin typeface="Arial"/>
                <a:ea typeface="Arial"/>
              </a:rPr>
              <a:t>Form teams of 5 people</a:t>
            </a:r>
            <a:endParaRPr b="0" lang="en-GB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2" name="Google Shape;286;p37" descr=""/>
          <p:cNvPicPr/>
          <p:nvPr/>
        </p:nvPicPr>
        <p:blipFill>
          <a:blip r:embed="rId1"/>
          <a:stretch/>
        </p:blipFill>
        <p:spPr>
          <a:xfrm>
            <a:off x="4029120" y="2568960"/>
            <a:ext cx="1085400" cy="1085400"/>
          </a:xfrm>
          <a:prstGeom prst="rect">
            <a:avLst/>
          </a:prstGeom>
          <a:ln w="0">
            <a:noFill/>
          </a:ln>
        </p:spPr>
      </p:pic>
      <p:pic>
        <p:nvPicPr>
          <p:cNvPr id="293" name="Google Shape;287;p37" descr=""/>
          <p:cNvPicPr/>
          <p:nvPr/>
        </p:nvPicPr>
        <p:blipFill>
          <a:blip r:embed="rId2"/>
          <a:stretch/>
        </p:blipFill>
        <p:spPr>
          <a:xfrm>
            <a:off x="762120" y="2744640"/>
            <a:ext cx="2379240" cy="734040"/>
          </a:xfrm>
          <a:prstGeom prst="rect">
            <a:avLst/>
          </a:prstGeom>
          <a:ln w="0">
            <a:noFill/>
          </a:ln>
        </p:spPr>
      </p:pic>
      <p:pic>
        <p:nvPicPr>
          <p:cNvPr id="294" name="Google Shape;288;p37" descr=""/>
          <p:cNvPicPr/>
          <p:nvPr/>
        </p:nvPicPr>
        <p:blipFill>
          <a:blip r:embed="rId3"/>
          <a:stretch/>
        </p:blipFill>
        <p:spPr>
          <a:xfrm>
            <a:off x="6183360" y="3768480"/>
            <a:ext cx="2648520" cy="1487520"/>
          </a:xfrm>
          <a:prstGeom prst="rect">
            <a:avLst/>
          </a:prstGeom>
          <a:ln w="0">
            <a:noFill/>
          </a:ln>
        </p:spPr>
      </p:pic>
      <p:pic>
        <p:nvPicPr>
          <p:cNvPr id="295" name="Google Shape;289;p37" descr=""/>
          <p:cNvPicPr/>
          <p:nvPr/>
        </p:nvPicPr>
        <p:blipFill>
          <a:blip r:embed="rId4"/>
          <a:stretch/>
        </p:blipFill>
        <p:spPr>
          <a:xfrm>
            <a:off x="893880" y="4119480"/>
            <a:ext cx="1936080" cy="785520"/>
          </a:xfrm>
          <a:prstGeom prst="rect">
            <a:avLst/>
          </a:prstGeom>
          <a:ln w="0">
            <a:noFill/>
          </a:ln>
        </p:spPr>
      </p:pic>
      <p:pic>
        <p:nvPicPr>
          <p:cNvPr id="296" name="Google Shape;290;p37" descr=""/>
          <p:cNvPicPr/>
          <p:nvPr/>
        </p:nvPicPr>
        <p:blipFill>
          <a:blip r:embed="rId5"/>
          <a:stretch/>
        </p:blipFill>
        <p:spPr>
          <a:xfrm>
            <a:off x="3177000" y="4317840"/>
            <a:ext cx="2790000" cy="666720"/>
          </a:xfrm>
          <a:prstGeom prst="rect">
            <a:avLst/>
          </a:prstGeom>
          <a:ln w="0">
            <a:noFill/>
          </a:ln>
        </p:spPr>
      </p:pic>
      <p:pic>
        <p:nvPicPr>
          <p:cNvPr id="297" name="Google Shape;291;p37" descr=""/>
          <p:cNvPicPr/>
          <p:nvPr/>
        </p:nvPicPr>
        <p:blipFill>
          <a:blip r:embed="rId6"/>
          <a:stretch/>
        </p:blipFill>
        <p:spPr>
          <a:xfrm>
            <a:off x="5526000" y="2744640"/>
            <a:ext cx="3617640" cy="666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Each group will have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/>
          </p:nvPr>
        </p:nvSpPr>
        <p:spPr>
          <a:xfrm>
            <a:off x="311760" y="1017720"/>
            <a:ext cx="3331080" cy="121248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Water bottle(s)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1 funnel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1 pad of sticky notes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PlaceHolder 3"/>
          <p:cNvSpPr>
            <a:spLocks noGrp="1"/>
          </p:cNvSpPr>
          <p:nvPr>
            <p:ph type="title"/>
          </p:nvPr>
        </p:nvSpPr>
        <p:spPr>
          <a:xfrm>
            <a:off x="311760" y="2510280"/>
            <a:ext cx="26089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Goal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PlaceHolder 4"/>
          <p:cNvSpPr>
            <a:spLocks noGrp="1"/>
          </p:cNvSpPr>
          <p:nvPr>
            <p:ph/>
          </p:nvPr>
        </p:nvSpPr>
        <p:spPr>
          <a:xfrm>
            <a:off x="49680" y="3176280"/>
            <a:ext cx="4474080" cy="16099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Produce a bottle of salty squash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Salinity = how much salt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Colour = how much squash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PlaceHolder 5"/>
          <p:cNvSpPr>
            <a:spLocks noGrp="1"/>
          </p:cNvSpPr>
          <p:nvPr>
            <p:ph type="title"/>
          </p:nvPr>
        </p:nvSpPr>
        <p:spPr>
          <a:xfrm>
            <a:off x="4786200" y="444960"/>
            <a:ext cx="403776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How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PlaceHolder 6"/>
          <p:cNvSpPr>
            <a:spLocks noGrp="1"/>
          </p:cNvSpPr>
          <p:nvPr>
            <p:ph/>
          </p:nvPr>
        </p:nvSpPr>
        <p:spPr>
          <a:xfrm>
            <a:off x="4627440" y="1090800"/>
            <a:ext cx="4516200" cy="121248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Nominate team member(s) (CPU)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Team writes one instruction per cycle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CPU starts one instruction per cycle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Google Shape;302;p38"/>
          <p:cNvSpPr/>
          <p:nvPr/>
        </p:nvSpPr>
        <p:spPr>
          <a:xfrm>
            <a:off x="4627440" y="3127320"/>
            <a:ext cx="3730320" cy="112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squash rank</a:t>
            </a:r>
            <a:endParaRPr b="0" lang="en-GB" sz="1800" spc="-1" strike="noStrike"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salinity rank</a:t>
            </a:r>
            <a:endParaRPr b="0" lang="en-GB" sz="1800" spc="-1" strike="noStrike"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time-over optimal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305" name="PlaceHolder 7"/>
          <p:cNvSpPr>
            <a:spLocks noGrp="1"/>
          </p:cNvSpPr>
          <p:nvPr>
            <p:ph type="title"/>
          </p:nvPr>
        </p:nvSpPr>
        <p:spPr>
          <a:xfrm>
            <a:off x="4786200" y="2510280"/>
            <a:ext cx="403776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Scoring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6" name="Google Shape;308;p39"/>
          <p:cNvGraphicFramePr/>
          <p:nvPr/>
        </p:nvGraphicFramePr>
        <p:xfrm>
          <a:off x="880920" y="392760"/>
          <a:ext cx="7121520" cy="4190760"/>
        </p:xfrm>
        <a:graphic>
          <a:graphicData uri="http://schemas.openxmlformats.org/drawingml/2006/table">
            <a:tbl>
              <a:tblPr/>
              <a:tblGrid>
                <a:gridCol w="3280320"/>
                <a:gridCol w="1123560"/>
                <a:gridCol w="2717640"/>
              </a:tblGrid>
              <a:tr h="38232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Instruction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Cycles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Crash if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solidFill>
                      <a:srgbClr val="eeeeee"/>
                    </a:solidFill>
                  </a:tcPr>
                </a:tc>
              </a:tr>
              <a:tr h="38232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Collect ??g salt (maximum 10g)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  <a:tr h="38232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Collect ??ml squash (maximum 25ml)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  <a:tr h="38232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Remove bottle lid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Lid </a:t>
                      </a: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off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  <a:tr h="38232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Replace bottle lid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Lid </a:t>
                      </a: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on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  <a:tr h="38232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Add squash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Lid </a:t>
                      </a: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on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  <a:tr h="38232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Add salt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Lid </a:t>
                      </a: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on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  <a:tr h="38232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Shake bottle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Lid </a:t>
                      </a: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off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  <a:tr h="38232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Test colour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Lid </a:t>
                      </a: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off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  <a:tr h="38232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Test salinity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Lid </a:t>
                      </a: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off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  <a:tr h="38232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Submit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Lid </a:t>
                      </a: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off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title"/>
          </p:nvPr>
        </p:nvSpPr>
        <p:spPr>
          <a:xfrm>
            <a:off x="311760" y="2151000"/>
            <a:ext cx="8520120" cy="8413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3600" spc="-1" strike="noStrike">
                <a:solidFill>
                  <a:srgbClr val="000000"/>
                </a:solidFill>
                <a:latin typeface="Arial"/>
                <a:ea typeface="Arial"/>
              </a:rPr>
              <a:t>Demonstration</a:t>
            </a:r>
            <a:endParaRPr b="0" lang="en-GB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Round 1 - 1 Bottle - Easy Mode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190728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Each Group: 1 CPU, 4 schedulers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Schedulers team write one instruction per cycle. 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CPU executes a single instruction at a time (may take several cycles)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algn="l" pos="0"/>
              </a:tabLst>
            </a:pPr>
            <a:r>
              <a:rPr b="1" lang="en-GB" sz="1800" spc="-1" strike="noStrike" u="sng">
                <a:solidFill>
                  <a:srgbClr val="595959"/>
                </a:solidFill>
                <a:uFillTx/>
                <a:latin typeface="Arial"/>
                <a:ea typeface="Arial"/>
              </a:rPr>
              <a:t>Must submit in less than 30 cycles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Google Shape;320;p41"/>
          <p:cNvSpPr/>
          <p:nvPr/>
        </p:nvSpPr>
        <p:spPr>
          <a:xfrm>
            <a:off x="611280" y="4476600"/>
            <a:ext cx="1206360" cy="277560"/>
          </a:xfrm>
          <a:prstGeom prst="rect">
            <a:avLst/>
          </a:prstGeom>
          <a:solidFill>
            <a:srgbClr val="00ff00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1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11" name="Google Shape;321;p41"/>
          <p:cNvSpPr/>
          <p:nvPr/>
        </p:nvSpPr>
        <p:spPr>
          <a:xfrm>
            <a:off x="611280" y="4142880"/>
            <a:ext cx="1206360" cy="277560"/>
          </a:xfrm>
          <a:prstGeom prst="rect">
            <a:avLst/>
          </a:prstGeom>
          <a:solidFill>
            <a:srgbClr val="00ff00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2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12" name="Google Shape;322;p41"/>
          <p:cNvSpPr/>
          <p:nvPr/>
        </p:nvSpPr>
        <p:spPr>
          <a:xfrm>
            <a:off x="611280" y="3808800"/>
            <a:ext cx="1206360" cy="277560"/>
          </a:xfrm>
          <a:prstGeom prst="rect">
            <a:avLst/>
          </a:prstGeom>
          <a:solidFill>
            <a:srgbClr val="00ff00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3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13" name="Google Shape;323;p41"/>
          <p:cNvSpPr/>
          <p:nvPr/>
        </p:nvSpPr>
        <p:spPr>
          <a:xfrm>
            <a:off x="611280" y="3474720"/>
            <a:ext cx="1206360" cy="277560"/>
          </a:xfrm>
          <a:prstGeom prst="rect">
            <a:avLst/>
          </a:prstGeom>
          <a:solidFill>
            <a:srgbClr val="00ff00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4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14" name="Google Shape;324;p41"/>
          <p:cNvSpPr/>
          <p:nvPr/>
        </p:nvSpPr>
        <p:spPr>
          <a:xfrm>
            <a:off x="611280" y="3141000"/>
            <a:ext cx="1206360" cy="277560"/>
          </a:xfrm>
          <a:prstGeom prst="rect">
            <a:avLst/>
          </a:prstGeom>
          <a:solidFill>
            <a:srgbClr val="00ff00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5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15" name="Google Shape;325;p41"/>
          <p:cNvSpPr/>
          <p:nvPr/>
        </p:nvSpPr>
        <p:spPr>
          <a:xfrm>
            <a:off x="1938960" y="4476600"/>
            <a:ext cx="1206360" cy="277560"/>
          </a:xfrm>
          <a:prstGeom prst="rect">
            <a:avLst/>
          </a:prstGeom>
          <a:solidFill>
            <a:srgbClr val="b6d7a8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6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16" name="Google Shape;326;p41"/>
          <p:cNvSpPr/>
          <p:nvPr/>
        </p:nvSpPr>
        <p:spPr>
          <a:xfrm>
            <a:off x="1938960" y="4142880"/>
            <a:ext cx="1206360" cy="277560"/>
          </a:xfrm>
          <a:prstGeom prst="rect">
            <a:avLst/>
          </a:prstGeom>
          <a:solidFill>
            <a:srgbClr val="b6d7a8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7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17" name="Google Shape;327;p41"/>
          <p:cNvSpPr/>
          <p:nvPr/>
        </p:nvSpPr>
        <p:spPr>
          <a:xfrm>
            <a:off x="1938960" y="3808800"/>
            <a:ext cx="1206360" cy="277560"/>
          </a:xfrm>
          <a:prstGeom prst="rect">
            <a:avLst/>
          </a:prstGeom>
          <a:solidFill>
            <a:srgbClr val="b6d7a8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8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18" name="Google Shape;328;p41"/>
          <p:cNvSpPr/>
          <p:nvPr/>
        </p:nvSpPr>
        <p:spPr>
          <a:xfrm>
            <a:off x="1938960" y="3474720"/>
            <a:ext cx="1206360" cy="277560"/>
          </a:xfrm>
          <a:prstGeom prst="rect">
            <a:avLst/>
          </a:prstGeom>
          <a:solidFill>
            <a:srgbClr val="b6d7a8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9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19" name="Google Shape;329;p41"/>
          <p:cNvSpPr/>
          <p:nvPr/>
        </p:nvSpPr>
        <p:spPr>
          <a:xfrm>
            <a:off x="1938960" y="3141000"/>
            <a:ext cx="1206360" cy="277560"/>
          </a:xfrm>
          <a:prstGeom prst="rect">
            <a:avLst/>
          </a:prstGeom>
          <a:solidFill>
            <a:srgbClr val="b6d7a8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10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20" name="Google Shape;330;p41"/>
          <p:cNvSpPr/>
          <p:nvPr/>
        </p:nvSpPr>
        <p:spPr>
          <a:xfrm>
            <a:off x="3267000" y="4476600"/>
            <a:ext cx="1206360" cy="277560"/>
          </a:xfrm>
          <a:prstGeom prst="rect">
            <a:avLst/>
          </a:prstGeom>
          <a:solidFill>
            <a:srgbClr val="ffd966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11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21" name="Google Shape;331;p41"/>
          <p:cNvSpPr/>
          <p:nvPr/>
        </p:nvSpPr>
        <p:spPr>
          <a:xfrm>
            <a:off x="3267000" y="4142880"/>
            <a:ext cx="1206360" cy="277560"/>
          </a:xfrm>
          <a:prstGeom prst="rect">
            <a:avLst/>
          </a:prstGeom>
          <a:solidFill>
            <a:srgbClr val="ffd966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12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22" name="Google Shape;332;p41"/>
          <p:cNvSpPr/>
          <p:nvPr/>
        </p:nvSpPr>
        <p:spPr>
          <a:xfrm>
            <a:off x="3267000" y="3808800"/>
            <a:ext cx="1206360" cy="277560"/>
          </a:xfrm>
          <a:prstGeom prst="rect">
            <a:avLst/>
          </a:prstGeom>
          <a:solidFill>
            <a:srgbClr val="ffd966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13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23" name="Google Shape;333;p41"/>
          <p:cNvSpPr/>
          <p:nvPr/>
        </p:nvSpPr>
        <p:spPr>
          <a:xfrm>
            <a:off x="3267000" y="3474720"/>
            <a:ext cx="1206360" cy="277560"/>
          </a:xfrm>
          <a:prstGeom prst="rect">
            <a:avLst/>
          </a:prstGeom>
          <a:solidFill>
            <a:srgbClr val="ffd966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14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24" name="Google Shape;334;p41"/>
          <p:cNvSpPr/>
          <p:nvPr/>
        </p:nvSpPr>
        <p:spPr>
          <a:xfrm>
            <a:off x="3267000" y="3141000"/>
            <a:ext cx="1206360" cy="277560"/>
          </a:xfrm>
          <a:prstGeom prst="rect">
            <a:avLst/>
          </a:prstGeom>
          <a:solidFill>
            <a:srgbClr val="ffd966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15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25" name="Google Shape;335;p41"/>
          <p:cNvSpPr/>
          <p:nvPr/>
        </p:nvSpPr>
        <p:spPr>
          <a:xfrm>
            <a:off x="4594680" y="4476600"/>
            <a:ext cx="1206360" cy="277560"/>
          </a:xfrm>
          <a:prstGeom prst="rect">
            <a:avLst/>
          </a:prstGeom>
          <a:solidFill>
            <a:srgbClr val="ffff00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16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26" name="Google Shape;336;p41"/>
          <p:cNvSpPr/>
          <p:nvPr/>
        </p:nvSpPr>
        <p:spPr>
          <a:xfrm>
            <a:off x="4594680" y="4142880"/>
            <a:ext cx="1206360" cy="277560"/>
          </a:xfrm>
          <a:prstGeom prst="rect">
            <a:avLst/>
          </a:prstGeom>
          <a:solidFill>
            <a:srgbClr val="ffff00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17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27" name="Google Shape;337;p41"/>
          <p:cNvSpPr/>
          <p:nvPr/>
        </p:nvSpPr>
        <p:spPr>
          <a:xfrm>
            <a:off x="4594680" y="3808800"/>
            <a:ext cx="1206360" cy="277560"/>
          </a:xfrm>
          <a:prstGeom prst="rect">
            <a:avLst/>
          </a:prstGeom>
          <a:solidFill>
            <a:srgbClr val="ffff00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18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28" name="Google Shape;338;p41"/>
          <p:cNvSpPr/>
          <p:nvPr/>
        </p:nvSpPr>
        <p:spPr>
          <a:xfrm>
            <a:off x="4594680" y="3474720"/>
            <a:ext cx="1206360" cy="277560"/>
          </a:xfrm>
          <a:prstGeom prst="rect">
            <a:avLst/>
          </a:prstGeom>
          <a:solidFill>
            <a:srgbClr val="ffff00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19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29" name="Google Shape;339;p41"/>
          <p:cNvSpPr/>
          <p:nvPr/>
        </p:nvSpPr>
        <p:spPr>
          <a:xfrm>
            <a:off x="4594680" y="3141000"/>
            <a:ext cx="1206360" cy="277560"/>
          </a:xfrm>
          <a:prstGeom prst="rect">
            <a:avLst/>
          </a:prstGeom>
          <a:solidFill>
            <a:srgbClr val="ffff00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20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30" name="Google Shape;340;p41"/>
          <p:cNvSpPr/>
          <p:nvPr/>
        </p:nvSpPr>
        <p:spPr>
          <a:xfrm>
            <a:off x="5942880" y="4476600"/>
            <a:ext cx="1206360" cy="277560"/>
          </a:xfrm>
          <a:prstGeom prst="rect">
            <a:avLst/>
          </a:prstGeom>
          <a:solidFill>
            <a:srgbClr val="e06666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21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31" name="Google Shape;341;p41"/>
          <p:cNvSpPr/>
          <p:nvPr/>
        </p:nvSpPr>
        <p:spPr>
          <a:xfrm>
            <a:off x="5942880" y="4142880"/>
            <a:ext cx="1206360" cy="277560"/>
          </a:xfrm>
          <a:prstGeom prst="rect">
            <a:avLst/>
          </a:prstGeom>
          <a:solidFill>
            <a:srgbClr val="e06666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22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32" name="Google Shape;342;p41"/>
          <p:cNvSpPr/>
          <p:nvPr/>
        </p:nvSpPr>
        <p:spPr>
          <a:xfrm>
            <a:off x="5942880" y="3808800"/>
            <a:ext cx="1206360" cy="277560"/>
          </a:xfrm>
          <a:prstGeom prst="rect">
            <a:avLst/>
          </a:prstGeom>
          <a:solidFill>
            <a:srgbClr val="e06666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23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33" name="Google Shape;343;p41"/>
          <p:cNvSpPr/>
          <p:nvPr/>
        </p:nvSpPr>
        <p:spPr>
          <a:xfrm>
            <a:off x="5942880" y="3474720"/>
            <a:ext cx="1206360" cy="277560"/>
          </a:xfrm>
          <a:prstGeom prst="rect">
            <a:avLst/>
          </a:prstGeom>
          <a:solidFill>
            <a:srgbClr val="e06666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24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34" name="Google Shape;344;p41"/>
          <p:cNvSpPr/>
          <p:nvPr/>
        </p:nvSpPr>
        <p:spPr>
          <a:xfrm>
            <a:off x="5942880" y="3141000"/>
            <a:ext cx="1206360" cy="277560"/>
          </a:xfrm>
          <a:prstGeom prst="rect">
            <a:avLst/>
          </a:prstGeom>
          <a:solidFill>
            <a:srgbClr val="e06666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25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35" name="Google Shape;345;p41"/>
          <p:cNvSpPr/>
          <p:nvPr/>
        </p:nvSpPr>
        <p:spPr>
          <a:xfrm>
            <a:off x="7290720" y="4476600"/>
            <a:ext cx="1206360" cy="277560"/>
          </a:xfrm>
          <a:prstGeom prst="rect">
            <a:avLst/>
          </a:prstGeom>
          <a:solidFill>
            <a:srgbClr val="ff0000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26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36" name="Google Shape;346;p41"/>
          <p:cNvSpPr/>
          <p:nvPr/>
        </p:nvSpPr>
        <p:spPr>
          <a:xfrm>
            <a:off x="7290720" y="4142880"/>
            <a:ext cx="1206360" cy="277560"/>
          </a:xfrm>
          <a:prstGeom prst="rect">
            <a:avLst/>
          </a:prstGeom>
          <a:solidFill>
            <a:srgbClr val="ff0000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27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37" name="Google Shape;347;p41"/>
          <p:cNvSpPr/>
          <p:nvPr/>
        </p:nvSpPr>
        <p:spPr>
          <a:xfrm>
            <a:off x="7290720" y="3808800"/>
            <a:ext cx="1206360" cy="277560"/>
          </a:xfrm>
          <a:prstGeom prst="rect">
            <a:avLst/>
          </a:prstGeom>
          <a:solidFill>
            <a:srgbClr val="ff0000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28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38" name="Google Shape;348;p41"/>
          <p:cNvSpPr/>
          <p:nvPr/>
        </p:nvSpPr>
        <p:spPr>
          <a:xfrm>
            <a:off x="7290720" y="3474720"/>
            <a:ext cx="1206360" cy="277560"/>
          </a:xfrm>
          <a:prstGeom prst="rect">
            <a:avLst/>
          </a:prstGeom>
          <a:solidFill>
            <a:srgbClr val="ff0000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29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39" name="Google Shape;349;p41"/>
          <p:cNvSpPr/>
          <p:nvPr/>
        </p:nvSpPr>
        <p:spPr>
          <a:xfrm>
            <a:off x="7290720" y="3141000"/>
            <a:ext cx="1206360" cy="277560"/>
          </a:xfrm>
          <a:prstGeom prst="rect">
            <a:avLst/>
          </a:prstGeom>
          <a:solidFill>
            <a:srgbClr val="ff0000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30</a:t>
            </a:r>
            <a:endParaRPr b="0" lang="en-GB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1" dur="indefinite" restart="never" nodeType="tmRoot">
          <p:childTnLst>
            <p:seq>
              <p:cTn id="42" dur="indefinite" nodeType="mainSeq">
                <p:childTnLst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64;p15" descr=""/>
          <p:cNvPicPr/>
          <p:nvPr/>
        </p:nvPicPr>
        <p:blipFill>
          <a:blip r:embed="rId1"/>
          <a:stretch/>
        </p:blipFill>
        <p:spPr>
          <a:xfrm>
            <a:off x="1255680" y="152280"/>
            <a:ext cx="6491160" cy="4838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203400" y="2647440"/>
            <a:ext cx="425988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Reflections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PlaceHolder 2"/>
          <p:cNvSpPr>
            <a:spLocks noGrp="1"/>
          </p:cNvSpPr>
          <p:nvPr>
            <p:ph/>
          </p:nvPr>
        </p:nvSpPr>
        <p:spPr>
          <a:xfrm>
            <a:off x="231120" y="3446280"/>
            <a:ext cx="4204440" cy="11808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What was challenging?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How could you improve the results?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2" name="PlaceHolder 3"/>
          <p:cNvSpPr>
            <a:spLocks noGrp="1"/>
          </p:cNvSpPr>
          <p:nvPr>
            <p:ph type="title"/>
          </p:nvPr>
        </p:nvSpPr>
        <p:spPr>
          <a:xfrm>
            <a:off x="87120" y="186840"/>
            <a:ext cx="425988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Judging &amp; Solution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43" name="Google Shape;357;p42"/>
          <p:cNvGraphicFramePr/>
          <p:nvPr/>
        </p:nvGraphicFramePr>
        <p:xfrm>
          <a:off x="87120" y="960480"/>
          <a:ext cx="8889840" cy="761760"/>
        </p:xfrm>
        <a:graphic>
          <a:graphicData uri="http://schemas.openxmlformats.org/drawingml/2006/table">
            <a:tbl>
              <a:tblPr/>
              <a:tblGrid>
                <a:gridCol w="740520"/>
                <a:gridCol w="740520"/>
                <a:gridCol w="740520"/>
                <a:gridCol w="740520"/>
                <a:gridCol w="740520"/>
                <a:gridCol w="740520"/>
                <a:gridCol w="740520"/>
                <a:gridCol w="740520"/>
                <a:gridCol w="740520"/>
                <a:gridCol w="740520"/>
                <a:gridCol w="740520"/>
                <a:gridCol w="744120"/>
              </a:tblGrid>
              <a:tr h="382320">
                <a:tc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3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4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5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6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7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8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9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10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11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  <a:tr h="523800"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CPU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 gridSpan="2"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7ml squash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 hMerge="1"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2"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10g salt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 hMerge="1"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Lid Off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Add Squash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Add Salt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Lid On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 gridSpan="2"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Shake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 hMerge="1"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Submit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Round 2 - 2 Bottles - Parallel Execution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190728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Each Group: 2 CPUs, 3 schedulers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Schedulers team write one instruction per cycle. 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CPU executes a single instruction at a time (may take several cycles)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algn="l" pos="0"/>
              </a:tabLst>
            </a:pPr>
            <a:r>
              <a:rPr b="1" lang="en-GB" sz="1800" spc="-1" strike="noStrike" u="sng">
                <a:solidFill>
                  <a:srgbClr val="595959"/>
                </a:solidFill>
                <a:uFillTx/>
                <a:latin typeface="Arial"/>
                <a:ea typeface="Arial"/>
              </a:rPr>
              <a:t>Must submit in less than 30 cycles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Google Shape;364;p43"/>
          <p:cNvSpPr/>
          <p:nvPr/>
        </p:nvSpPr>
        <p:spPr>
          <a:xfrm>
            <a:off x="611280" y="4476600"/>
            <a:ext cx="1206360" cy="277560"/>
          </a:xfrm>
          <a:prstGeom prst="rect">
            <a:avLst/>
          </a:prstGeom>
          <a:solidFill>
            <a:srgbClr val="00ff00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1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47" name="Google Shape;365;p43"/>
          <p:cNvSpPr/>
          <p:nvPr/>
        </p:nvSpPr>
        <p:spPr>
          <a:xfrm>
            <a:off x="611280" y="4142880"/>
            <a:ext cx="1206360" cy="277560"/>
          </a:xfrm>
          <a:prstGeom prst="rect">
            <a:avLst/>
          </a:prstGeom>
          <a:solidFill>
            <a:srgbClr val="00ff00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2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48" name="Google Shape;366;p43"/>
          <p:cNvSpPr/>
          <p:nvPr/>
        </p:nvSpPr>
        <p:spPr>
          <a:xfrm>
            <a:off x="611280" y="3808800"/>
            <a:ext cx="1206360" cy="277560"/>
          </a:xfrm>
          <a:prstGeom prst="rect">
            <a:avLst/>
          </a:prstGeom>
          <a:solidFill>
            <a:srgbClr val="00ff00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3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49" name="Google Shape;367;p43"/>
          <p:cNvSpPr/>
          <p:nvPr/>
        </p:nvSpPr>
        <p:spPr>
          <a:xfrm>
            <a:off x="611280" y="3474720"/>
            <a:ext cx="1206360" cy="277560"/>
          </a:xfrm>
          <a:prstGeom prst="rect">
            <a:avLst/>
          </a:prstGeom>
          <a:solidFill>
            <a:srgbClr val="00ff00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4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50" name="Google Shape;368;p43"/>
          <p:cNvSpPr/>
          <p:nvPr/>
        </p:nvSpPr>
        <p:spPr>
          <a:xfrm>
            <a:off x="611280" y="3141000"/>
            <a:ext cx="1206360" cy="277560"/>
          </a:xfrm>
          <a:prstGeom prst="rect">
            <a:avLst/>
          </a:prstGeom>
          <a:solidFill>
            <a:srgbClr val="00ff00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5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51" name="Google Shape;369;p43"/>
          <p:cNvSpPr/>
          <p:nvPr/>
        </p:nvSpPr>
        <p:spPr>
          <a:xfrm>
            <a:off x="1938960" y="4476600"/>
            <a:ext cx="1206360" cy="277560"/>
          </a:xfrm>
          <a:prstGeom prst="rect">
            <a:avLst/>
          </a:prstGeom>
          <a:solidFill>
            <a:srgbClr val="b6d7a8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6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52" name="Google Shape;370;p43"/>
          <p:cNvSpPr/>
          <p:nvPr/>
        </p:nvSpPr>
        <p:spPr>
          <a:xfrm>
            <a:off x="1938960" y="4142880"/>
            <a:ext cx="1206360" cy="277560"/>
          </a:xfrm>
          <a:prstGeom prst="rect">
            <a:avLst/>
          </a:prstGeom>
          <a:solidFill>
            <a:srgbClr val="b6d7a8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7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53" name="Google Shape;371;p43"/>
          <p:cNvSpPr/>
          <p:nvPr/>
        </p:nvSpPr>
        <p:spPr>
          <a:xfrm>
            <a:off x="1938960" y="3808800"/>
            <a:ext cx="1206360" cy="277560"/>
          </a:xfrm>
          <a:prstGeom prst="rect">
            <a:avLst/>
          </a:prstGeom>
          <a:solidFill>
            <a:srgbClr val="b6d7a8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8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54" name="Google Shape;372;p43"/>
          <p:cNvSpPr/>
          <p:nvPr/>
        </p:nvSpPr>
        <p:spPr>
          <a:xfrm>
            <a:off x="1938960" y="3474720"/>
            <a:ext cx="1206360" cy="277560"/>
          </a:xfrm>
          <a:prstGeom prst="rect">
            <a:avLst/>
          </a:prstGeom>
          <a:solidFill>
            <a:srgbClr val="b6d7a8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9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55" name="Google Shape;373;p43"/>
          <p:cNvSpPr/>
          <p:nvPr/>
        </p:nvSpPr>
        <p:spPr>
          <a:xfrm>
            <a:off x="1938960" y="3141000"/>
            <a:ext cx="1206360" cy="277560"/>
          </a:xfrm>
          <a:prstGeom prst="rect">
            <a:avLst/>
          </a:prstGeom>
          <a:solidFill>
            <a:srgbClr val="b6d7a8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10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56" name="Google Shape;374;p43"/>
          <p:cNvSpPr/>
          <p:nvPr/>
        </p:nvSpPr>
        <p:spPr>
          <a:xfrm>
            <a:off x="3267000" y="4476600"/>
            <a:ext cx="1206360" cy="277560"/>
          </a:xfrm>
          <a:prstGeom prst="rect">
            <a:avLst/>
          </a:prstGeom>
          <a:solidFill>
            <a:srgbClr val="ffd966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11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57" name="Google Shape;375;p43"/>
          <p:cNvSpPr/>
          <p:nvPr/>
        </p:nvSpPr>
        <p:spPr>
          <a:xfrm>
            <a:off x="3267000" y="4142880"/>
            <a:ext cx="1206360" cy="277560"/>
          </a:xfrm>
          <a:prstGeom prst="rect">
            <a:avLst/>
          </a:prstGeom>
          <a:solidFill>
            <a:srgbClr val="ffd966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12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58" name="Google Shape;376;p43"/>
          <p:cNvSpPr/>
          <p:nvPr/>
        </p:nvSpPr>
        <p:spPr>
          <a:xfrm>
            <a:off x="3267000" y="3808800"/>
            <a:ext cx="1206360" cy="277560"/>
          </a:xfrm>
          <a:prstGeom prst="rect">
            <a:avLst/>
          </a:prstGeom>
          <a:solidFill>
            <a:srgbClr val="ffd966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13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59" name="Google Shape;377;p43"/>
          <p:cNvSpPr/>
          <p:nvPr/>
        </p:nvSpPr>
        <p:spPr>
          <a:xfrm>
            <a:off x="3267000" y="3474720"/>
            <a:ext cx="1206360" cy="277560"/>
          </a:xfrm>
          <a:prstGeom prst="rect">
            <a:avLst/>
          </a:prstGeom>
          <a:solidFill>
            <a:srgbClr val="ffd966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14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60" name="Google Shape;378;p43"/>
          <p:cNvSpPr/>
          <p:nvPr/>
        </p:nvSpPr>
        <p:spPr>
          <a:xfrm>
            <a:off x="3267000" y="3141000"/>
            <a:ext cx="1206360" cy="277560"/>
          </a:xfrm>
          <a:prstGeom prst="rect">
            <a:avLst/>
          </a:prstGeom>
          <a:solidFill>
            <a:srgbClr val="ffd966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15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61" name="Google Shape;379;p43"/>
          <p:cNvSpPr/>
          <p:nvPr/>
        </p:nvSpPr>
        <p:spPr>
          <a:xfrm>
            <a:off x="4594680" y="4476600"/>
            <a:ext cx="1206360" cy="277560"/>
          </a:xfrm>
          <a:prstGeom prst="rect">
            <a:avLst/>
          </a:prstGeom>
          <a:solidFill>
            <a:srgbClr val="ffff00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16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62" name="Google Shape;380;p43"/>
          <p:cNvSpPr/>
          <p:nvPr/>
        </p:nvSpPr>
        <p:spPr>
          <a:xfrm>
            <a:off x="4594680" y="4142880"/>
            <a:ext cx="1206360" cy="277560"/>
          </a:xfrm>
          <a:prstGeom prst="rect">
            <a:avLst/>
          </a:prstGeom>
          <a:solidFill>
            <a:srgbClr val="ffff00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17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63" name="Google Shape;381;p43"/>
          <p:cNvSpPr/>
          <p:nvPr/>
        </p:nvSpPr>
        <p:spPr>
          <a:xfrm>
            <a:off x="4594680" y="3808800"/>
            <a:ext cx="1206360" cy="277560"/>
          </a:xfrm>
          <a:prstGeom prst="rect">
            <a:avLst/>
          </a:prstGeom>
          <a:solidFill>
            <a:srgbClr val="ffff00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18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64" name="Google Shape;382;p43"/>
          <p:cNvSpPr/>
          <p:nvPr/>
        </p:nvSpPr>
        <p:spPr>
          <a:xfrm>
            <a:off x="4594680" y="3474720"/>
            <a:ext cx="1206360" cy="277560"/>
          </a:xfrm>
          <a:prstGeom prst="rect">
            <a:avLst/>
          </a:prstGeom>
          <a:solidFill>
            <a:srgbClr val="ffff00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19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65" name="Google Shape;383;p43"/>
          <p:cNvSpPr/>
          <p:nvPr/>
        </p:nvSpPr>
        <p:spPr>
          <a:xfrm>
            <a:off x="4594680" y="3141000"/>
            <a:ext cx="1206360" cy="277560"/>
          </a:xfrm>
          <a:prstGeom prst="rect">
            <a:avLst/>
          </a:prstGeom>
          <a:solidFill>
            <a:srgbClr val="ffff00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20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66" name="Google Shape;384;p43"/>
          <p:cNvSpPr/>
          <p:nvPr/>
        </p:nvSpPr>
        <p:spPr>
          <a:xfrm>
            <a:off x="5942880" y="4476600"/>
            <a:ext cx="1206360" cy="277560"/>
          </a:xfrm>
          <a:prstGeom prst="rect">
            <a:avLst/>
          </a:prstGeom>
          <a:solidFill>
            <a:srgbClr val="e06666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21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67" name="Google Shape;385;p43"/>
          <p:cNvSpPr/>
          <p:nvPr/>
        </p:nvSpPr>
        <p:spPr>
          <a:xfrm>
            <a:off x="5942880" y="4142880"/>
            <a:ext cx="1206360" cy="277560"/>
          </a:xfrm>
          <a:prstGeom prst="rect">
            <a:avLst/>
          </a:prstGeom>
          <a:solidFill>
            <a:srgbClr val="e06666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22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68" name="Google Shape;386;p43"/>
          <p:cNvSpPr/>
          <p:nvPr/>
        </p:nvSpPr>
        <p:spPr>
          <a:xfrm>
            <a:off x="5942880" y="3808800"/>
            <a:ext cx="1206360" cy="277560"/>
          </a:xfrm>
          <a:prstGeom prst="rect">
            <a:avLst/>
          </a:prstGeom>
          <a:solidFill>
            <a:srgbClr val="e06666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23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69" name="Google Shape;387;p43"/>
          <p:cNvSpPr/>
          <p:nvPr/>
        </p:nvSpPr>
        <p:spPr>
          <a:xfrm>
            <a:off x="5942880" y="3474720"/>
            <a:ext cx="1206360" cy="277560"/>
          </a:xfrm>
          <a:prstGeom prst="rect">
            <a:avLst/>
          </a:prstGeom>
          <a:solidFill>
            <a:srgbClr val="e06666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24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70" name="Google Shape;388;p43"/>
          <p:cNvSpPr/>
          <p:nvPr/>
        </p:nvSpPr>
        <p:spPr>
          <a:xfrm>
            <a:off x="5942880" y="3141000"/>
            <a:ext cx="1206360" cy="277560"/>
          </a:xfrm>
          <a:prstGeom prst="rect">
            <a:avLst/>
          </a:prstGeom>
          <a:solidFill>
            <a:srgbClr val="e06666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25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71" name="Google Shape;389;p43"/>
          <p:cNvSpPr/>
          <p:nvPr/>
        </p:nvSpPr>
        <p:spPr>
          <a:xfrm>
            <a:off x="7290720" y="4476600"/>
            <a:ext cx="1206360" cy="277560"/>
          </a:xfrm>
          <a:prstGeom prst="rect">
            <a:avLst/>
          </a:prstGeom>
          <a:solidFill>
            <a:srgbClr val="ff0000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26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72" name="Google Shape;390;p43"/>
          <p:cNvSpPr/>
          <p:nvPr/>
        </p:nvSpPr>
        <p:spPr>
          <a:xfrm>
            <a:off x="7290720" y="4142880"/>
            <a:ext cx="1206360" cy="277560"/>
          </a:xfrm>
          <a:prstGeom prst="rect">
            <a:avLst/>
          </a:prstGeom>
          <a:solidFill>
            <a:srgbClr val="ff0000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27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73" name="Google Shape;391;p43"/>
          <p:cNvSpPr/>
          <p:nvPr/>
        </p:nvSpPr>
        <p:spPr>
          <a:xfrm>
            <a:off x="7290720" y="3808800"/>
            <a:ext cx="1206360" cy="277560"/>
          </a:xfrm>
          <a:prstGeom prst="rect">
            <a:avLst/>
          </a:prstGeom>
          <a:solidFill>
            <a:srgbClr val="ff0000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28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74" name="Google Shape;392;p43"/>
          <p:cNvSpPr/>
          <p:nvPr/>
        </p:nvSpPr>
        <p:spPr>
          <a:xfrm>
            <a:off x="7290720" y="3474720"/>
            <a:ext cx="1206360" cy="277560"/>
          </a:xfrm>
          <a:prstGeom prst="rect">
            <a:avLst/>
          </a:prstGeom>
          <a:solidFill>
            <a:srgbClr val="ff0000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29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75" name="Google Shape;393;p43"/>
          <p:cNvSpPr/>
          <p:nvPr/>
        </p:nvSpPr>
        <p:spPr>
          <a:xfrm>
            <a:off x="7290720" y="3141000"/>
            <a:ext cx="1206360" cy="277560"/>
          </a:xfrm>
          <a:prstGeom prst="rect">
            <a:avLst/>
          </a:prstGeom>
          <a:solidFill>
            <a:srgbClr val="ff0000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30</a:t>
            </a:r>
            <a:endParaRPr b="0" lang="en-GB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63" dur="indefinite" restart="never" nodeType="tmRoot">
          <p:childTnLst>
            <p:seq>
              <p:cTn id="164" dur="indefinite" nodeType="mainSeq">
                <p:childTnLst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PlaceHolder 1"/>
          <p:cNvSpPr>
            <a:spLocks noGrp="1"/>
          </p:cNvSpPr>
          <p:nvPr>
            <p:ph type="title"/>
          </p:nvPr>
        </p:nvSpPr>
        <p:spPr>
          <a:xfrm>
            <a:off x="87120" y="186840"/>
            <a:ext cx="425988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Judging &amp; Solution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77" name="Google Shape;399;p44"/>
          <p:cNvGraphicFramePr/>
          <p:nvPr/>
        </p:nvGraphicFramePr>
        <p:xfrm>
          <a:off x="87120" y="960480"/>
          <a:ext cx="8889840" cy="1142640"/>
        </p:xfrm>
        <a:graphic>
          <a:graphicData uri="http://schemas.openxmlformats.org/drawingml/2006/table">
            <a:tbl>
              <a:tblPr/>
              <a:tblGrid>
                <a:gridCol w="740520"/>
                <a:gridCol w="740520"/>
                <a:gridCol w="740520"/>
                <a:gridCol w="740520"/>
                <a:gridCol w="740520"/>
                <a:gridCol w="740520"/>
                <a:gridCol w="740520"/>
                <a:gridCol w="740520"/>
                <a:gridCol w="740520"/>
                <a:gridCol w="740520"/>
                <a:gridCol w="740520"/>
                <a:gridCol w="744120"/>
              </a:tblGrid>
              <a:tr h="382320">
                <a:tc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3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4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5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6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7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8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9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10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11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  <a:tr h="523800"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CPU 1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 gridSpan="2"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7ml squash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 hMerge="1"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2"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10g salt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 hMerge="1"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Lid Off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🕔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Add Squash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Add Salt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Lid On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 gridSpan="2"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Shake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 hMerge="1"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380880"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CPU 2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🕔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 gridSpan="2"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25ml squash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 hMerge="1"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2"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25ml squash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 hMerge="1"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2"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3g salt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 hMerge="1"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🕔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🕔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🕔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Lid Off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378" name="Google Shape;400;p44"/>
          <p:cNvGraphicFramePr/>
          <p:nvPr/>
        </p:nvGraphicFramePr>
        <p:xfrm>
          <a:off x="87120" y="2660760"/>
          <a:ext cx="5185440" cy="1142640"/>
        </p:xfrm>
        <a:graphic>
          <a:graphicData uri="http://schemas.openxmlformats.org/drawingml/2006/table">
            <a:tbl>
              <a:tblPr/>
              <a:tblGrid>
                <a:gridCol w="740520"/>
                <a:gridCol w="740520"/>
                <a:gridCol w="740520"/>
                <a:gridCol w="740520"/>
                <a:gridCol w="740520"/>
                <a:gridCol w="740520"/>
                <a:gridCol w="742320"/>
              </a:tblGrid>
              <a:tr h="382320">
                <a:tc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12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13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14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15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16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17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  <a:tr h="380880"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CPU 1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🕔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🕔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🕔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🕔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Submit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🕔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  <a:tr h="523800"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CPU 2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Add Squash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Add Salt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Lid On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 gridSpan="2"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Shake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 hMerge="1"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Submit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Round 3 - 1 Bottle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4046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Each Group: 1 CPU, 4 schedulers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Schedulers team write instructions ahead of time and </a:t>
            </a:r>
            <a:r>
              <a:rPr b="1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number them</a:t>
            </a: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! (15 mins)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New Instruction: 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if</a:t>
            </a: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 (salt/squash too low) </a:t>
            </a:r>
            <a:r>
              <a:rPr b="1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then</a:t>
            </a: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 </a:t>
            </a:r>
            <a:r>
              <a:rPr b="0" lang="en-GB" sz="1800" spc="-1" strike="noStrike">
                <a:solidFill>
                  <a:srgbClr val="4285f4"/>
                </a:solidFill>
                <a:latin typeface="Arial"/>
                <a:ea typeface="Arial"/>
              </a:rPr>
              <a:t>goto</a:t>
            </a: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 instruction ?? </a:t>
            </a:r>
            <a:r>
              <a:rPr b="1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else</a:t>
            </a: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 </a:t>
            </a:r>
            <a:r>
              <a:rPr b="0" lang="en-GB" sz="1800" spc="-1" strike="noStrike">
                <a:solidFill>
                  <a:srgbClr val="4285f4"/>
                </a:solidFill>
                <a:latin typeface="Arial"/>
                <a:ea typeface="Arial"/>
              </a:rPr>
              <a:t>continue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1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Scoring Update:</a:t>
            </a: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 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199"/>
              </a:spcBef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squash rank 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1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3 x </a:t>
            </a: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salinity rank 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time-over optimal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New Instruction Example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2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AutoNum type="arabicPeriod"/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Collect 5g salt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AutoNum type="arabicPeriod"/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Lid Off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AutoNum type="arabicPeriod"/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Add Salt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AutoNum type="arabicPeriod"/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Lid On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AutoNum type="arabicPeriod"/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Shake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AutoNum type="arabicPeriod"/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Test salinity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AutoNum type="arabicPeriod"/>
            </a:pPr>
            <a:r>
              <a:rPr b="1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If (salt too low) then goto 1 else continue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AutoNum type="arabicPeriod"/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Collect 5ml squash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AutoNum type="arabicPeriod"/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…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3" name="Google Shape;417;p47"/>
          <p:cNvGraphicFramePr/>
          <p:nvPr/>
        </p:nvGraphicFramePr>
        <p:xfrm>
          <a:off x="880920" y="194400"/>
          <a:ext cx="7121520" cy="4571640"/>
        </p:xfrm>
        <a:graphic>
          <a:graphicData uri="http://schemas.openxmlformats.org/drawingml/2006/table">
            <a:tbl>
              <a:tblPr/>
              <a:tblGrid>
                <a:gridCol w="3280320"/>
                <a:gridCol w="1123560"/>
                <a:gridCol w="2717640"/>
              </a:tblGrid>
              <a:tr h="38232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Instruction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Cycles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Crash if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solidFill>
                      <a:srgbClr val="eeeeee"/>
                    </a:solidFill>
                  </a:tcPr>
                </a:tc>
              </a:tr>
              <a:tr h="38232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Collect ??g salt (maximum 10g)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  <a:tr h="38232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Collect ??ml squash (maximum 25ml)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  <a:tr h="38232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Remove bottle lid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Lid </a:t>
                      </a: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off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  <a:tr h="38232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Replace bottle lid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Lid </a:t>
                      </a: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on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  <a:tr h="38232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Add squash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Lid </a:t>
                      </a: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on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  <a:tr h="38232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Add salt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Lid </a:t>
                      </a: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on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  <a:tr h="38232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Shake bottle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Lid </a:t>
                      </a: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off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  <a:tr h="38232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Test colour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Lid </a:t>
                      </a: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off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  <a:tr h="38232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Test salinity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Lid </a:t>
                      </a: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off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  <a:tr h="38232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If ?? then goto ?? else continue  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  <a:tr h="38232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Submit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Lid </a:t>
                      </a:r>
                      <a:r>
                        <a:rPr b="1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off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Round 4 - 1 Bottle - Compilation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5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190728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Each Group: 1 CPU, 4 schedulers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Schedulers team write instructions ahead of time and </a:t>
            </a:r>
            <a:r>
              <a:rPr b="1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number them</a:t>
            </a: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! (15 mins)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CPU executes a single instruction at a time (may take several cycles)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algn="l" pos="0"/>
              </a:tabLst>
            </a:pPr>
            <a:r>
              <a:rPr b="1" lang="en-GB" sz="1800" spc="-1" strike="noStrike" u="sng">
                <a:solidFill>
                  <a:srgbClr val="595959"/>
                </a:solidFill>
                <a:uFillTx/>
                <a:latin typeface="Arial"/>
                <a:ea typeface="Arial"/>
              </a:rPr>
              <a:t>Must submit in less than 30 cycles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6" name="Google Shape;424;p48"/>
          <p:cNvSpPr/>
          <p:nvPr/>
        </p:nvSpPr>
        <p:spPr>
          <a:xfrm>
            <a:off x="611280" y="4476600"/>
            <a:ext cx="1206360" cy="277560"/>
          </a:xfrm>
          <a:prstGeom prst="rect">
            <a:avLst/>
          </a:prstGeom>
          <a:solidFill>
            <a:srgbClr val="00ff00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1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87" name="Google Shape;425;p48"/>
          <p:cNvSpPr/>
          <p:nvPr/>
        </p:nvSpPr>
        <p:spPr>
          <a:xfrm>
            <a:off x="611280" y="4142880"/>
            <a:ext cx="1206360" cy="277560"/>
          </a:xfrm>
          <a:prstGeom prst="rect">
            <a:avLst/>
          </a:prstGeom>
          <a:solidFill>
            <a:srgbClr val="00ff00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2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88" name="Google Shape;426;p48"/>
          <p:cNvSpPr/>
          <p:nvPr/>
        </p:nvSpPr>
        <p:spPr>
          <a:xfrm>
            <a:off x="611280" y="3808800"/>
            <a:ext cx="1206360" cy="277560"/>
          </a:xfrm>
          <a:prstGeom prst="rect">
            <a:avLst/>
          </a:prstGeom>
          <a:solidFill>
            <a:srgbClr val="00ff00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3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89" name="Google Shape;427;p48"/>
          <p:cNvSpPr/>
          <p:nvPr/>
        </p:nvSpPr>
        <p:spPr>
          <a:xfrm>
            <a:off x="611280" y="3474720"/>
            <a:ext cx="1206360" cy="277560"/>
          </a:xfrm>
          <a:prstGeom prst="rect">
            <a:avLst/>
          </a:prstGeom>
          <a:solidFill>
            <a:srgbClr val="00ff00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4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90" name="Google Shape;428;p48"/>
          <p:cNvSpPr/>
          <p:nvPr/>
        </p:nvSpPr>
        <p:spPr>
          <a:xfrm>
            <a:off x="611280" y="3141000"/>
            <a:ext cx="1206360" cy="277560"/>
          </a:xfrm>
          <a:prstGeom prst="rect">
            <a:avLst/>
          </a:prstGeom>
          <a:solidFill>
            <a:srgbClr val="00ff00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5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91" name="Google Shape;429;p48"/>
          <p:cNvSpPr/>
          <p:nvPr/>
        </p:nvSpPr>
        <p:spPr>
          <a:xfrm>
            <a:off x="1938960" y="4476600"/>
            <a:ext cx="1206360" cy="277560"/>
          </a:xfrm>
          <a:prstGeom prst="rect">
            <a:avLst/>
          </a:prstGeom>
          <a:solidFill>
            <a:srgbClr val="b6d7a8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6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92" name="Google Shape;430;p48"/>
          <p:cNvSpPr/>
          <p:nvPr/>
        </p:nvSpPr>
        <p:spPr>
          <a:xfrm>
            <a:off x="1938960" y="4142880"/>
            <a:ext cx="1206360" cy="277560"/>
          </a:xfrm>
          <a:prstGeom prst="rect">
            <a:avLst/>
          </a:prstGeom>
          <a:solidFill>
            <a:srgbClr val="b6d7a8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7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93" name="Google Shape;431;p48"/>
          <p:cNvSpPr/>
          <p:nvPr/>
        </p:nvSpPr>
        <p:spPr>
          <a:xfrm>
            <a:off x="1938960" y="3808800"/>
            <a:ext cx="1206360" cy="277560"/>
          </a:xfrm>
          <a:prstGeom prst="rect">
            <a:avLst/>
          </a:prstGeom>
          <a:solidFill>
            <a:srgbClr val="b6d7a8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8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94" name="Google Shape;432;p48"/>
          <p:cNvSpPr/>
          <p:nvPr/>
        </p:nvSpPr>
        <p:spPr>
          <a:xfrm>
            <a:off x="1938960" y="3474720"/>
            <a:ext cx="1206360" cy="277560"/>
          </a:xfrm>
          <a:prstGeom prst="rect">
            <a:avLst/>
          </a:prstGeom>
          <a:solidFill>
            <a:srgbClr val="b6d7a8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9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95" name="Google Shape;433;p48"/>
          <p:cNvSpPr/>
          <p:nvPr/>
        </p:nvSpPr>
        <p:spPr>
          <a:xfrm>
            <a:off x="1938960" y="3141000"/>
            <a:ext cx="1206360" cy="277560"/>
          </a:xfrm>
          <a:prstGeom prst="rect">
            <a:avLst/>
          </a:prstGeom>
          <a:solidFill>
            <a:srgbClr val="b6d7a8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10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96" name="Google Shape;434;p48"/>
          <p:cNvSpPr/>
          <p:nvPr/>
        </p:nvSpPr>
        <p:spPr>
          <a:xfrm>
            <a:off x="3267000" y="4476600"/>
            <a:ext cx="1206360" cy="277560"/>
          </a:xfrm>
          <a:prstGeom prst="rect">
            <a:avLst/>
          </a:prstGeom>
          <a:solidFill>
            <a:srgbClr val="ffd966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11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97" name="Google Shape;435;p48"/>
          <p:cNvSpPr/>
          <p:nvPr/>
        </p:nvSpPr>
        <p:spPr>
          <a:xfrm>
            <a:off x="3267000" y="4142880"/>
            <a:ext cx="1206360" cy="277560"/>
          </a:xfrm>
          <a:prstGeom prst="rect">
            <a:avLst/>
          </a:prstGeom>
          <a:solidFill>
            <a:srgbClr val="ffd966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12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98" name="Google Shape;436;p48"/>
          <p:cNvSpPr/>
          <p:nvPr/>
        </p:nvSpPr>
        <p:spPr>
          <a:xfrm>
            <a:off x="3267000" y="3808800"/>
            <a:ext cx="1206360" cy="277560"/>
          </a:xfrm>
          <a:prstGeom prst="rect">
            <a:avLst/>
          </a:prstGeom>
          <a:solidFill>
            <a:srgbClr val="ffd966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13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99" name="Google Shape;437;p48"/>
          <p:cNvSpPr/>
          <p:nvPr/>
        </p:nvSpPr>
        <p:spPr>
          <a:xfrm>
            <a:off x="3267000" y="3474720"/>
            <a:ext cx="1206360" cy="277560"/>
          </a:xfrm>
          <a:prstGeom prst="rect">
            <a:avLst/>
          </a:prstGeom>
          <a:solidFill>
            <a:srgbClr val="ffd966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14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400" name="Google Shape;438;p48"/>
          <p:cNvSpPr/>
          <p:nvPr/>
        </p:nvSpPr>
        <p:spPr>
          <a:xfrm>
            <a:off x="3267000" y="3141000"/>
            <a:ext cx="1206360" cy="277560"/>
          </a:xfrm>
          <a:prstGeom prst="rect">
            <a:avLst/>
          </a:prstGeom>
          <a:solidFill>
            <a:srgbClr val="ffd966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15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401" name="Google Shape;439;p48"/>
          <p:cNvSpPr/>
          <p:nvPr/>
        </p:nvSpPr>
        <p:spPr>
          <a:xfrm>
            <a:off x="4594680" y="4476600"/>
            <a:ext cx="1206360" cy="277560"/>
          </a:xfrm>
          <a:prstGeom prst="rect">
            <a:avLst/>
          </a:prstGeom>
          <a:solidFill>
            <a:srgbClr val="ffff00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16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402" name="Google Shape;440;p48"/>
          <p:cNvSpPr/>
          <p:nvPr/>
        </p:nvSpPr>
        <p:spPr>
          <a:xfrm>
            <a:off x="4594680" y="4142880"/>
            <a:ext cx="1206360" cy="277560"/>
          </a:xfrm>
          <a:prstGeom prst="rect">
            <a:avLst/>
          </a:prstGeom>
          <a:solidFill>
            <a:srgbClr val="ffff00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17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403" name="Google Shape;441;p48"/>
          <p:cNvSpPr/>
          <p:nvPr/>
        </p:nvSpPr>
        <p:spPr>
          <a:xfrm>
            <a:off x="4594680" y="3808800"/>
            <a:ext cx="1206360" cy="277560"/>
          </a:xfrm>
          <a:prstGeom prst="rect">
            <a:avLst/>
          </a:prstGeom>
          <a:solidFill>
            <a:srgbClr val="ffff00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18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404" name="Google Shape;442;p48"/>
          <p:cNvSpPr/>
          <p:nvPr/>
        </p:nvSpPr>
        <p:spPr>
          <a:xfrm>
            <a:off x="4594680" y="3474720"/>
            <a:ext cx="1206360" cy="277560"/>
          </a:xfrm>
          <a:prstGeom prst="rect">
            <a:avLst/>
          </a:prstGeom>
          <a:solidFill>
            <a:srgbClr val="ffff00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19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405" name="Google Shape;443;p48"/>
          <p:cNvSpPr/>
          <p:nvPr/>
        </p:nvSpPr>
        <p:spPr>
          <a:xfrm>
            <a:off x="4594680" y="3141000"/>
            <a:ext cx="1206360" cy="277560"/>
          </a:xfrm>
          <a:prstGeom prst="rect">
            <a:avLst/>
          </a:prstGeom>
          <a:solidFill>
            <a:srgbClr val="ffff00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20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406" name="Google Shape;444;p48"/>
          <p:cNvSpPr/>
          <p:nvPr/>
        </p:nvSpPr>
        <p:spPr>
          <a:xfrm>
            <a:off x="5942880" y="4476600"/>
            <a:ext cx="1206360" cy="277560"/>
          </a:xfrm>
          <a:prstGeom prst="rect">
            <a:avLst/>
          </a:prstGeom>
          <a:solidFill>
            <a:srgbClr val="e06666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21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407" name="Google Shape;445;p48"/>
          <p:cNvSpPr/>
          <p:nvPr/>
        </p:nvSpPr>
        <p:spPr>
          <a:xfrm>
            <a:off x="5942880" y="4142880"/>
            <a:ext cx="1206360" cy="277560"/>
          </a:xfrm>
          <a:prstGeom prst="rect">
            <a:avLst/>
          </a:prstGeom>
          <a:solidFill>
            <a:srgbClr val="e06666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22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408" name="Google Shape;446;p48"/>
          <p:cNvSpPr/>
          <p:nvPr/>
        </p:nvSpPr>
        <p:spPr>
          <a:xfrm>
            <a:off x="5942880" y="3808800"/>
            <a:ext cx="1206360" cy="277560"/>
          </a:xfrm>
          <a:prstGeom prst="rect">
            <a:avLst/>
          </a:prstGeom>
          <a:solidFill>
            <a:srgbClr val="e06666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23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409" name="Google Shape;447;p48"/>
          <p:cNvSpPr/>
          <p:nvPr/>
        </p:nvSpPr>
        <p:spPr>
          <a:xfrm>
            <a:off x="5942880" y="3474720"/>
            <a:ext cx="1206360" cy="277560"/>
          </a:xfrm>
          <a:prstGeom prst="rect">
            <a:avLst/>
          </a:prstGeom>
          <a:solidFill>
            <a:srgbClr val="e06666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24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410" name="Google Shape;448;p48"/>
          <p:cNvSpPr/>
          <p:nvPr/>
        </p:nvSpPr>
        <p:spPr>
          <a:xfrm>
            <a:off x="5942880" y="3141000"/>
            <a:ext cx="1206360" cy="277560"/>
          </a:xfrm>
          <a:prstGeom prst="rect">
            <a:avLst/>
          </a:prstGeom>
          <a:solidFill>
            <a:srgbClr val="e06666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25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411" name="Google Shape;449;p48"/>
          <p:cNvSpPr/>
          <p:nvPr/>
        </p:nvSpPr>
        <p:spPr>
          <a:xfrm>
            <a:off x="7290720" y="4476600"/>
            <a:ext cx="1206360" cy="277560"/>
          </a:xfrm>
          <a:prstGeom prst="rect">
            <a:avLst/>
          </a:prstGeom>
          <a:solidFill>
            <a:srgbClr val="ff0000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26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412" name="Google Shape;450;p48"/>
          <p:cNvSpPr/>
          <p:nvPr/>
        </p:nvSpPr>
        <p:spPr>
          <a:xfrm>
            <a:off x="7290720" y="4142880"/>
            <a:ext cx="1206360" cy="277560"/>
          </a:xfrm>
          <a:prstGeom prst="rect">
            <a:avLst/>
          </a:prstGeom>
          <a:solidFill>
            <a:srgbClr val="ff0000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27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413" name="Google Shape;451;p48"/>
          <p:cNvSpPr/>
          <p:nvPr/>
        </p:nvSpPr>
        <p:spPr>
          <a:xfrm>
            <a:off x="7290720" y="3808800"/>
            <a:ext cx="1206360" cy="277560"/>
          </a:xfrm>
          <a:prstGeom prst="rect">
            <a:avLst/>
          </a:prstGeom>
          <a:solidFill>
            <a:srgbClr val="ff0000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28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414" name="Google Shape;452;p48"/>
          <p:cNvSpPr/>
          <p:nvPr/>
        </p:nvSpPr>
        <p:spPr>
          <a:xfrm>
            <a:off x="7290720" y="3474720"/>
            <a:ext cx="1206360" cy="277560"/>
          </a:xfrm>
          <a:prstGeom prst="rect">
            <a:avLst/>
          </a:prstGeom>
          <a:solidFill>
            <a:srgbClr val="ff0000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29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415" name="Google Shape;453;p48"/>
          <p:cNvSpPr/>
          <p:nvPr/>
        </p:nvSpPr>
        <p:spPr>
          <a:xfrm>
            <a:off x="7290720" y="3141000"/>
            <a:ext cx="1206360" cy="277560"/>
          </a:xfrm>
          <a:prstGeom prst="rect">
            <a:avLst/>
          </a:prstGeom>
          <a:solidFill>
            <a:srgbClr val="ff0000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82880" bIns="1828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30</a:t>
            </a:r>
            <a:endParaRPr b="0" lang="en-GB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85" dur="indefinite" restart="never" nodeType="tmRoot">
          <p:childTnLst>
            <p:seq>
              <p:cTn id="286" dur="indefinite" nodeType="mainSeq">
                <p:childTnLst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PlaceHolder 1"/>
          <p:cNvSpPr>
            <a:spLocks noGrp="1"/>
          </p:cNvSpPr>
          <p:nvPr>
            <p:ph type="title"/>
          </p:nvPr>
        </p:nvSpPr>
        <p:spPr>
          <a:xfrm>
            <a:off x="87120" y="186840"/>
            <a:ext cx="425988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Judging &amp; Solution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417" name="Google Shape;459;p49"/>
          <p:cNvGraphicFramePr/>
          <p:nvPr/>
        </p:nvGraphicFramePr>
        <p:xfrm>
          <a:off x="87120" y="960480"/>
          <a:ext cx="8148960" cy="761760"/>
        </p:xfrm>
        <a:graphic>
          <a:graphicData uri="http://schemas.openxmlformats.org/drawingml/2006/table">
            <a:tbl>
              <a:tblPr/>
              <a:tblGrid>
                <a:gridCol w="740520"/>
                <a:gridCol w="740520"/>
                <a:gridCol w="740520"/>
                <a:gridCol w="740520"/>
                <a:gridCol w="740520"/>
                <a:gridCol w="740520"/>
                <a:gridCol w="740520"/>
                <a:gridCol w="740520"/>
                <a:gridCol w="740520"/>
                <a:gridCol w="740520"/>
                <a:gridCol w="743760"/>
              </a:tblGrid>
              <a:tr h="382320">
                <a:tc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3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4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5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6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7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8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9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10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  <a:tr h="523800"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CPU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 gridSpan="2"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15ml squash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 hMerge="1"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2"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10g salt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 hMerge="1"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2"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10g salt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 hMerge="1"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Lid Off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Add Salt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Add Squash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Lid On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418" name="Google Shape;460;p49"/>
          <p:cNvGraphicFramePr/>
          <p:nvPr/>
        </p:nvGraphicFramePr>
        <p:xfrm>
          <a:off x="87120" y="2660760"/>
          <a:ext cx="2664000" cy="761760"/>
        </p:xfrm>
        <a:graphic>
          <a:graphicData uri="http://schemas.openxmlformats.org/drawingml/2006/table">
            <a:tbl>
              <a:tblPr/>
              <a:tblGrid>
                <a:gridCol w="666000"/>
                <a:gridCol w="666000"/>
                <a:gridCol w="666000"/>
                <a:gridCol w="666000"/>
              </a:tblGrid>
              <a:tr h="382320">
                <a:tc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11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12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13</a:t>
                      </a:r>
                      <a:endParaRPr b="0" lang="en-GB" sz="14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  <a:tr h="380880"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CPU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 gridSpan="2"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Shake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 hMerge="1"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-GB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Submit</a:t>
                      </a:r>
                      <a:endParaRPr b="0" lang="en-GB" sz="1200" spc="-1" strike="noStrike"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Overall Winning Corporation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0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Round 1: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Round 2: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Round 3: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Wrap Up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2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23079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CPUs are the brains of a computer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Round 1 </a:t>
            </a:r>
            <a:r>
              <a:rPr b="1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Scheduling</a:t>
            </a: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: CPUs execute tiny instructions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Round 2 </a:t>
            </a:r>
            <a:r>
              <a:rPr b="1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Parallel</a:t>
            </a: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: Modern CPUs actually have many little CPUs (cores) 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●"/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Round 3 </a:t>
            </a:r>
            <a:r>
              <a:rPr b="1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Compilers</a:t>
            </a: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: determine the instructions ahead of time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buNone/>
              <a:tabLst>
                <a:tab algn="l" pos="0"/>
              </a:tabLst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3" name="Google Shape;473;p51"/>
          <p:cNvSpPr/>
          <p:nvPr/>
        </p:nvSpPr>
        <p:spPr>
          <a:xfrm>
            <a:off x="984240" y="3698640"/>
            <a:ext cx="830160" cy="74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15000"/>
              </a:lnSpc>
              <a:spcAft>
                <a:spcPts val="1001"/>
              </a:spcAft>
              <a:buNone/>
              <a:tabLst>
                <a:tab algn="l" pos="0"/>
              </a:tabLst>
            </a:pPr>
            <a:r>
              <a:rPr b="0" lang="en-GB" sz="3200" spc="-1" strike="noStrike">
                <a:solidFill>
                  <a:srgbClr val="595959"/>
                </a:solidFill>
                <a:latin typeface="Arial"/>
                <a:ea typeface="Arial"/>
              </a:rPr>
              <a:t>🧠</a:t>
            </a:r>
            <a:endParaRPr b="0" lang="en-GB" sz="3200" spc="-1" strike="noStrike">
              <a:latin typeface="Arial"/>
            </a:endParaRPr>
          </a:p>
        </p:txBody>
      </p:sp>
      <p:sp>
        <p:nvSpPr>
          <p:cNvPr id="424" name="Google Shape;474;p51"/>
          <p:cNvSpPr/>
          <p:nvPr/>
        </p:nvSpPr>
        <p:spPr>
          <a:xfrm>
            <a:off x="3436920" y="3698640"/>
            <a:ext cx="1356840" cy="74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15000"/>
              </a:lnSpc>
              <a:spcAft>
                <a:spcPts val="1001"/>
              </a:spcAft>
              <a:buNone/>
              <a:tabLst>
                <a:tab algn="l" pos="0"/>
              </a:tabLst>
            </a:pPr>
            <a:r>
              <a:rPr b="0" lang="en-GB" sz="3200" spc="-1" strike="noStrike">
                <a:solidFill>
                  <a:srgbClr val="595959"/>
                </a:solidFill>
                <a:latin typeface="Arial"/>
                <a:ea typeface="Arial"/>
              </a:rPr>
              <a:t>🧠🧠</a:t>
            </a:r>
            <a:endParaRPr b="0" lang="en-GB" sz="3200" spc="-1" strike="noStrike">
              <a:latin typeface="Arial"/>
            </a:endParaRPr>
          </a:p>
        </p:txBody>
      </p:sp>
      <p:sp>
        <p:nvSpPr>
          <p:cNvPr id="425" name="Google Shape;475;p51"/>
          <p:cNvSpPr/>
          <p:nvPr/>
        </p:nvSpPr>
        <p:spPr>
          <a:xfrm>
            <a:off x="6827760" y="3698640"/>
            <a:ext cx="1356840" cy="74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15000"/>
              </a:lnSpc>
              <a:spcAft>
                <a:spcPts val="1001"/>
              </a:spcAft>
              <a:buNone/>
              <a:tabLst>
                <a:tab algn="l" pos="0"/>
              </a:tabLst>
            </a:pPr>
            <a:r>
              <a:rPr b="0" lang="en-GB" sz="3200" spc="-1" strike="noStrike">
                <a:solidFill>
                  <a:srgbClr val="595959"/>
                </a:solidFill>
                <a:latin typeface="Arial"/>
                <a:ea typeface="Arial"/>
              </a:rPr>
              <a:t>🧠</a:t>
            </a:r>
            <a:endParaRPr b="0" lang="en-GB" sz="3200" spc="-1" strike="noStrike">
              <a:latin typeface="Arial"/>
            </a:endParaRPr>
          </a:p>
        </p:txBody>
      </p:sp>
      <p:sp>
        <p:nvSpPr>
          <p:cNvPr id="426" name="Google Shape;476;p51"/>
          <p:cNvSpPr/>
          <p:nvPr/>
        </p:nvSpPr>
        <p:spPr>
          <a:xfrm>
            <a:off x="1317600" y="3397320"/>
            <a:ext cx="360" cy="388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27" name="Google Shape;477;p51"/>
          <p:cNvSpPr/>
          <p:nvPr/>
        </p:nvSpPr>
        <p:spPr>
          <a:xfrm>
            <a:off x="1317600" y="4311720"/>
            <a:ext cx="360" cy="388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28" name="Google Shape;478;p51"/>
          <p:cNvSpPr/>
          <p:nvPr/>
        </p:nvSpPr>
        <p:spPr>
          <a:xfrm>
            <a:off x="3795840" y="3397320"/>
            <a:ext cx="360" cy="388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29" name="Google Shape;479;p51"/>
          <p:cNvSpPr/>
          <p:nvPr/>
        </p:nvSpPr>
        <p:spPr>
          <a:xfrm>
            <a:off x="3795840" y="4311720"/>
            <a:ext cx="360" cy="388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30" name="Google Shape;480;p51"/>
          <p:cNvSpPr/>
          <p:nvPr/>
        </p:nvSpPr>
        <p:spPr>
          <a:xfrm>
            <a:off x="4321080" y="3397320"/>
            <a:ext cx="360" cy="388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31" name="Google Shape;481;p51"/>
          <p:cNvSpPr/>
          <p:nvPr/>
        </p:nvSpPr>
        <p:spPr>
          <a:xfrm>
            <a:off x="4321080" y="4311720"/>
            <a:ext cx="360" cy="388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32" name="Google Shape;482;p51"/>
          <p:cNvSpPr/>
          <p:nvPr/>
        </p:nvSpPr>
        <p:spPr>
          <a:xfrm>
            <a:off x="7203960" y="3397320"/>
            <a:ext cx="360" cy="388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33" name="Google Shape;483;p51"/>
          <p:cNvSpPr/>
          <p:nvPr/>
        </p:nvSpPr>
        <p:spPr>
          <a:xfrm>
            <a:off x="7203960" y="4311720"/>
            <a:ext cx="360" cy="388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34" name="Google Shape;484;p51"/>
          <p:cNvSpPr/>
          <p:nvPr/>
        </p:nvSpPr>
        <p:spPr>
          <a:xfrm>
            <a:off x="953280" y="2854800"/>
            <a:ext cx="728280" cy="74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15000"/>
              </a:lnSpc>
              <a:spcAft>
                <a:spcPts val="1001"/>
              </a:spcAft>
              <a:buNone/>
              <a:tabLst>
                <a:tab algn="l" pos="0"/>
              </a:tabLst>
            </a:pPr>
            <a:r>
              <a:rPr b="0" lang="en-GB" sz="3200" spc="-1" strike="noStrike">
                <a:solidFill>
                  <a:srgbClr val="595959"/>
                </a:solidFill>
                <a:latin typeface="Arial"/>
                <a:ea typeface="Arial"/>
              </a:rPr>
              <a:t>🙍</a:t>
            </a:r>
            <a:endParaRPr b="0" lang="en-GB" sz="3200" spc="-1" strike="noStrike">
              <a:latin typeface="Arial"/>
            </a:endParaRPr>
          </a:p>
        </p:txBody>
      </p:sp>
      <p:sp>
        <p:nvSpPr>
          <p:cNvPr id="435" name="Google Shape;485;p51"/>
          <p:cNvSpPr/>
          <p:nvPr/>
        </p:nvSpPr>
        <p:spPr>
          <a:xfrm>
            <a:off x="3431520" y="2927880"/>
            <a:ext cx="728280" cy="74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15000"/>
              </a:lnSpc>
              <a:spcAft>
                <a:spcPts val="1001"/>
              </a:spcAft>
              <a:buNone/>
              <a:tabLst>
                <a:tab algn="l" pos="0"/>
              </a:tabLst>
            </a:pPr>
            <a:r>
              <a:rPr b="0" lang="en-GB" sz="3200" spc="-1" strike="noStrike">
                <a:solidFill>
                  <a:srgbClr val="595959"/>
                </a:solidFill>
                <a:latin typeface="Arial"/>
                <a:ea typeface="Arial"/>
              </a:rPr>
              <a:t>🙍</a:t>
            </a:r>
            <a:endParaRPr b="0" lang="en-GB" sz="3200" spc="-1" strike="noStrike">
              <a:latin typeface="Arial"/>
            </a:endParaRPr>
          </a:p>
        </p:txBody>
      </p:sp>
      <p:sp>
        <p:nvSpPr>
          <p:cNvPr id="436" name="Google Shape;486;p51"/>
          <p:cNvSpPr/>
          <p:nvPr/>
        </p:nvSpPr>
        <p:spPr>
          <a:xfrm>
            <a:off x="3956760" y="2927880"/>
            <a:ext cx="728280" cy="74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15000"/>
              </a:lnSpc>
              <a:spcAft>
                <a:spcPts val="1001"/>
              </a:spcAft>
              <a:buNone/>
              <a:tabLst>
                <a:tab algn="l" pos="0"/>
              </a:tabLst>
            </a:pPr>
            <a:r>
              <a:rPr b="0" lang="en-GB" sz="3200" spc="-1" strike="noStrike">
                <a:solidFill>
                  <a:srgbClr val="595959"/>
                </a:solidFill>
                <a:latin typeface="Arial"/>
                <a:ea typeface="Arial"/>
              </a:rPr>
              <a:t>🙍</a:t>
            </a:r>
            <a:endParaRPr b="0" lang="en-GB" sz="3200" spc="-1" strike="noStrike">
              <a:latin typeface="Arial"/>
            </a:endParaRPr>
          </a:p>
        </p:txBody>
      </p:sp>
      <p:sp>
        <p:nvSpPr>
          <p:cNvPr id="437" name="Google Shape;487;p51"/>
          <p:cNvSpPr/>
          <p:nvPr/>
        </p:nvSpPr>
        <p:spPr>
          <a:xfrm>
            <a:off x="6839640" y="2889720"/>
            <a:ext cx="728280" cy="74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15000"/>
              </a:lnSpc>
              <a:spcAft>
                <a:spcPts val="1001"/>
              </a:spcAft>
              <a:buNone/>
              <a:tabLst>
                <a:tab algn="l" pos="0"/>
              </a:tabLst>
            </a:pPr>
            <a:r>
              <a:rPr b="0" lang="en-GB" sz="3200" spc="-1" strike="noStrike">
                <a:solidFill>
                  <a:srgbClr val="595959"/>
                </a:solidFill>
                <a:latin typeface="Arial"/>
                <a:ea typeface="Arial"/>
              </a:rPr>
              <a:t>🖹</a:t>
            </a:r>
            <a:endParaRPr b="0" lang="en-GB" sz="3200" spc="-1" strike="noStrike">
              <a:latin typeface="Arial"/>
            </a:endParaRPr>
          </a:p>
        </p:txBody>
      </p:sp>
      <p:sp>
        <p:nvSpPr>
          <p:cNvPr id="438" name="Google Shape;488;p51"/>
          <p:cNvSpPr/>
          <p:nvPr/>
        </p:nvSpPr>
        <p:spPr>
          <a:xfrm rot="16200000">
            <a:off x="129240" y="3680640"/>
            <a:ext cx="1158480" cy="49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15000"/>
              </a:lnSpc>
              <a:spcAft>
                <a:spcPts val="1001"/>
              </a:spcAft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Round 1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439" name="Google Shape;489;p51"/>
          <p:cNvSpPr/>
          <p:nvPr/>
        </p:nvSpPr>
        <p:spPr>
          <a:xfrm rot="16200000">
            <a:off x="2639160" y="3788280"/>
            <a:ext cx="1158480" cy="49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15000"/>
              </a:lnSpc>
              <a:spcAft>
                <a:spcPts val="1001"/>
              </a:spcAft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Round 2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440" name="Google Shape;490;p51"/>
          <p:cNvSpPr/>
          <p:nvPr/>
        </p:nvSpPr>
        <p:spPr>
          <a:xfrm rot="16200000">
            <a:off x="6047640" y="3788280"/>
            <a:ext cx="1158480" cy="49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15000"/>
              </a:lnSpc>
              <a:spcAft>
                <a:spcPts val="1001"/>
              </a:spcAft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Round 3</a:t>
            </a:r>
            <a:endParaRPr b="0" lang="en-GB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69;p16" descr=""/>
          <p:cNvPicPr/>
          <p:nvPr/>
        </p:nvPicPr>
        <p:blipFill>
          <a:blip r:embed="rId1"/>
          <a:stretch/>
        </p:blipFill>
        <p:spPr>
          <a:xfrm>
            <a:off x="1326240" y="152280"/>
            <a:ext cx="6491160" cy="4838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To Learn More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2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5871240" cy="363348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Games: Hard Chip, Turing Complete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YouTube: ComputerPhile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Reading: Chip Wars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Degrees: Electrical Engineering, Computer Science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43" name="Google Shape;497;p52" descr=""/>
          <p:cNvPicPr/>
          <p:nvPr/>
        </p:nvPicPr>
        <p:blipFill>
          <a:blip r:embed="rId1"/>
          <a:stretch/>
        </p:blipFill>
        <p:spPr>
          <a:xfrm>
            <a:off x="4327560" y="0"/>
            <a:ext cx="2434680" cy="1369440"/>
          </a:xfrm>
          <a:prstGeom prst="rect">
            <a:avLst/>
          </a:prstGeom>
          <a:ln w="0">
            <a:noFill/>
          </a:ln>
        </p:spPr>
      </p:pic>
      <p:pic>
        <p:nvPicPr>
          <p:cNvPr id="444" name="Google Shape;498;p52" descr=""/>
          <p:cNvPicPr/>
          <p:nvPr/>
        </p:nvPicPr>
        <p:blipFill>
          <a:blip r:embed="rId2"/>
          <a:stretch/>
        </p:blipFill>
        <p:spPr>
          <a:xfrm>
            <a:off x="4327560" y="1569960"/>
            <a:ext cx="2864160" cy="2148120"/>
          </a:xfrm>
          <a:prstGeom prst="rect">
            <a:avLst/>
          </a:prstGeom>
          <a:ln w="0">
            <a:noFill/>
          </a:ln>
        </p:spPr>
      </p:pic>
      <p:pic>
        <p:nvPicPr>
          <p:cNvPr id="445" name="Google Shape;499;p52" descr=""/>
          <p:cNvPicPr/>
          <p:nvPr/>
        </p:nvPicPr>
        <p:blipFill>
          <a:blip r:embed="rId3"/>
          <a:stretch/>
        </p:blipFill>
        <p:spPr>
          <a:xfrm>
            <a:off x="7090560" y="1909800"/>
            <a:ext cx="1869480" cy="2876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74;p17" descr=""/>
          <p:cNvPicPr/>
          <p:nvPr/>
        </p:nvPicPr>
        <p:blipFill>
          <a:blip r:embed="rId1"/>
          <a:stretch/>
        </p:blipFill>
        <p:spPr>
          <a:xfrm>
            <a:off x="6131520" y="2224440"/>
            <a:ext cx="2918520" cy="2918520"/>
          </a:xfrm>
          <a:prstGeom prst="rect">
            <a:avLst/>
          </a:prstGeom>
          <a:ln w="0">
            <a:noFill/>
          </a:ln>
        </p:spPr>
      </p:pic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rm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5200" spc="-1" strike="noStrike">
                <a:solidFill>
                  <a:srgbClr val="000000"/>
                </a:solidFill>
                <a:latin typeface="Arial"/>
                <a:ea typeface="Arial"/>
              </a:rPr>
              <a:t>Sam Coward</a:t>
            </a:r>
            <a:endParaRPr b="0" lang="en-GB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subTitle"/>
          </p:nvPr>
        </p:nvSpPr>
        <p:spPr>
          <a:xfrm>
            <a:off x="311760" y="2834280"/>
            <a:ext cx="8520120" cy="7923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595959"/>
                </a:solidFill>
                <a:latin typeface="Arial"/>
                <a:ea typeface="Arial"/>
              </a:rPr>
              <a:t>Computer Chips</a:t>
            </a:r>
            <a:endParaRPr b="0" lang="en-GB" sz="2800" spc="-1" strike="noStrike">
              <a:latin typeface="Arial"/>
            </a:endParaRPr>
          </a:p>
        </p:txBody>
      </p:sp>
      <p:pic>
        <p:nvPicPr>
          <p:cNvPr id="163" name="Google Shape;77;p17" descr=""/>
          <p:cNvPicPr/>
          <p:nvPr/>
        </p:nvPicPr>
        <p:blipFill>
          <a:blip r:embed="rId2"/>
          <a:stretch/>
        </p:blipFill>
        <p:spPr>
          <a:xfrm>
            <a:off x="0" y="0"/>
            <a:ext cx="2608200" cy="1902600"/>
          </a:xfrm>
          <a:prstGeom prst="rect">
            <a:avLst/>
          </a:prstGeom>
          <a:ln w="0">
            <a:noFill/>
          </a:ln>
        </p:spPr>
      </p:pic>
      <p:pic>
        <p:nvPicPr>
          <p:cNvPr id="164" name="Google Shape;78;p17" descr=""/>
          <p:cNvPicPr/>
          <p:nvPr/>
        </p:nvPicPr>
        <p:blipFill>
          <a:blip r:embed="rId3"/>
          <a:stretch/>
        </p:blipFill>
        <p:spPr>
          <a:xfrm>
            <a:off x="5178960" y="-137160"/>
            <a:ext cx="4031640" cy="2519640"/>
          </a:xfrm>
          <a:prstGeom prst="rect">
            <a:avLst/>
          </a:prstGeom>
          <a:ln w="0">
            <a:noFill/>
          </a:ln>
        </p:spPr>
      </p:pic>
      <p:pic>
        <p:nvPicPr>
          <p:cNvPr id="165" name="Google Shape;79;p17" descr=""/>
          <p:cNvPicPr/>
          <p:nvPr/>
        </p:nvPicPr>
        <p:blipFill>
          <a:blip r:embed="rId4"/>
          <a:srcRect l="0" t="0" r="0" b="5606"/>
          <a:stretch/>
        </p:blipFill>
        <p:spPr>
          <a:xfrm>
            <a:off x="2950200" y="159840"/>
            <a:ext cx="2385360" cy="1688760"/>
          </a:xfrm>
          <a:prstGeom prst="rect">
            <a:avLst/>
          </a:prstGeom>
          <a:ln w="0">
            <a:noFill/>
          </a:ln>
        </p:spPr>
      </p:pic>
      <p:pic>
        <p:nvPicPr>
          <p:cNvPr id="166" name="Google Shape;80;p17" descr=""/>
          <p:cNvPicPr/>
          <p:nvPr/>
        </p:nvPicPr>
        <p:blipFill>
          <a:blip r:embed="rId5"/>
          <a:stretch/>
        </p:blipFill>
        <p:spPr>
          <a:xfrm>
            <a:off x="0" y="3043080"/>
            <a:ext cx="3138840" cy="2100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rm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5200" spc="-1" strike="noStrike">
                <a:solidFill>
                  <a:srgbClr val="000000"/>
                </a:solidFill>
                <a:latin typeface="Arial"/>
                <a:ea typeface="Arial"/>
              </a:rPr>
              <a:t>Ralph Sarkis</a:t>
            </a:r>
            <a:endParaRPr b="0" lang="en-GB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subTitle"/>
          </p:nvPr>
        </p:nvSpPr>
        <p:spPr>
          <a:xfrm>
            <a:off x="311760" y="2834280"/>
            <a:ext cx="8520120" cy="7923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595959"/>
                </a:solidFill>
                <a:latin typeface="Arial"/>
                <a:ea typeface="Arial"/>
              </a:rPr>
              <a:t>Is not as bothered by computer chips…</a:t>
            </a:r>
            <a:endParaRPr b="0" lang="en-GB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91;p19" descr=""/>
          <p:cNvPicPr/>
          <p:nvPr/>
        </p:nvPicPr>
        <p:blipFill>
          <a:blip r:embed="rId1"/>
          <a:stretch/>
        </p:blipFill>
        <p:spPr>
          <a:xfrm>
            <a:off x="3285360" y="4034880"/>
            <a:ext cx="2113920" cy="889560"/>
          </a:xfrm>
          <a:prstGeom prst="rect">
            <a:avLst/>
          </a:prstGeom>
          <a:ln w="0">
            <a:noFill/>
          </a:ln>
        </p:spPr>
      </p:pic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How did I get into computer chips?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/>
          </p:nvPr>
        </p:nvSpPr>
        <p:spPr>
          <a:xfrm>
            <a:off x="485280" y="3270600"/>
            <a:ext cx="2384280" cy="5036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 algn="ctr">
              <a:lnSpc>
                <a:spcPct val="115000"/>
              </a:lnSpc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Maths + Economics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2" name="Google Shape;94;p19" descr=""/>
          <p:cNvPicPr/>
          <p:nvPr/>
        </p:nvPicPr>
        <p:blipFill>
          <a:blip r:embed="rId2"/>
          <a:srcRect l="0" t="0" r="0" b="15158"/>
          <a:stretch/>
        </p:blipFill>
        <p:spPr>
          <a:xfrm>
            <a:off x="0" y="1017720"/>
            <a:ext cx="3813120" cy="2252520"/>
          </a:xfrm>
          <a:prstGeom prst="rect">
            <a:avLst/>
          </a:prstGeom>
          <a:ln w="0">
            <a:noFill/>
          </a:ln>
        </p:spPr>
      </p:pic>
      <p:pic>
        <p:nvPicPr>
          <p:cNvPr id="173" name="Google Shape;95;p19" descr=""/>
          <p:cNvPicPr/>
          <p:nvPr/>
        </p:nvPicPr>
        <p:blipFill>
          <a:blip r:embed="rId3"/>
          <a:stretch/>
        </p:blipFill>
        <p:spPr>
          <a:xfrm>
            <a:off x="2279520" y="1017720"/>
            <a:ext cx="1540080" cy="1155240"/>
          </a:xfrm>
          <a:prstGeom prst="rect">
            <a:avLst/>
          </a:prstGeom>
          <a:ln w="0">
            <a:noFill/>
          </a:ln>
        </p:spPr>
      </p:pic>
      <p:pic>
        <p:nvPicPr>
          <p:cNvPr id="174" name="Google Shape;96;p19" descr=""/>
          <p:cNvPicPr/>
          <p:nvPr/>
        </p:nvPicPr>
        <p:blipFill>
          <a:blip r:embed="rId4"/>
          <a:stretch/>
        </p:blipFill>
        <p:spPr>
          <a:xfrm>
            <a:off x="3813480" y="1170000"/>
            <a:ext cx="3151080" cy="2099880"/>
          </a:xfrm>
          <a:prstGeom prst="rect">
            <a:avLst/>
          </a:prstGeom>
          <a:ln w="0">
            <a:noFill/>
          </a:ln>
        </p:spPr>
      </p:pic>
      <p:sp>
        <p:nvSpPr>
          <p:cNvPr id="175" name="PlaceHolder 3"/>
          <p:cNvSpPr>
            <a:spLocks noGrp="1"/>
          </p:cNvSpPr>
          <p:nvPr>
            <p:ph/>
          </p:nvPr>
        </p:nvSpPr>
        <p:spPr>
          <a:xfrm>
            <a:off x="4196880" y="3270600"/>
            <a:ext cx="2384280" cy="5036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 algn="ctr">
              <a:lnSpc>
                <a:spcPct val="115000"/>
              </a:lnSpc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More Maths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6" name="Google Shape;98;p19" descr=""/>
          <p:cNvPicPr/>
          <p:nvPr/>
        </p:nvPicPr>
        <p:blipFill>
          <a:blip r:embed="rId5"/>
          <a:stretch/>
        </p:blipFill>
        <p:spPr>
          <a:xfrm>
            <a:off x="6390720" y="709560"/>
            <a:ext cx="1540080" cy="1155240"/>
          </a:xfrm>
          <a:prstGeom prst="rect">
            <a:avLst/>
          </a:prstGeom>
          <a:ln w="0">
            <a:noFill/>
          </a:ln>
        </p:spPr>
      </p:pic>
      <p:pic>
        <p:nvPicPr>
          <p:cNvPr id="177" name="Google Shape;99;p19" descr=""/>
          <p:cNvPicPr/>
          <p:nvPr/>
        </p:nvPicPr>
        <p:blipFill>
          <a:blip r:embed="rId6"/>
          <a:srcRect l="0" t="0" r="18888" b="0"/>
          <a:stretch/>
        </p:blipFill>
        <p:spPr>
          <a:xfrm>
            <a:off x="1561680" y="3848040"/>
            <a:ext cx="2055240" cy="1330200"/>
          </a:xfrm>
          <a:prstGeom prst="rect">
            <a:avLst/>
          </a:prstGeom>
          <a:ln w="0">
            <a:noFill/>
          </a:ln>
        </p:spPr>
      </p:pic>
      <p:sp>
        <p:nvSpPr>
          <p:cNvPr id="178" name="PlaceHolder 4"/>
          <p:cNvSpPr>
            <a:spLocks noGrp="1"/>
          </p:cNvSpPr>
          <p:nvPr>
            <p:ph/>
          </p:nvPr>
        </p:nvSpPr>
        <p:spPr>
          <a:xfrm>
            <a:off x="2279520" y="4639680"/>
            <a:ext cx="2384280" cy="5036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 algn="ctr">
              <a:lnSpc>
                <a:spcPct val="115000"/>
              </a:lnSpc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Internships &amp; Jobs!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9" name="Google Shape;101;p19" descr=""/>
          <p:cNvPicPr/>
          <p:nvPr/>
        </p:nvPicPr>
        <p:blipFill>
          <a:blip r:embed="rId7"/>
          <a:stretch/>
        </p:blipFill>
        <p:spPr>
          <a:xfrm>
            <a:off x="164880" y="3921840"/>
            <a:ext cx="1774800" cy="1182960"/>
          </a:xfrm>
          <a:prstGeom prst="rect">
            <a:avLst/>
          </a:prstGeom>
          <a:ln w="0">
            <a:noFill/>
          </a:ln>
        </p:spPr>
      </p:pic>
      <p:sp>
        <p:nvSpPr>
          <p:cNvPr id="180" name="Google Shape;102;p19"/>
          <p:cNvSpPr/>
          <p:nvPr/>
        </p:nvSpPr>
        <p:spPr>
          <a:xfrm>
            <a:off x="5659920" y="3926160"/>
            <a:ext cx="3370320" cy="1107720"/>
          </a:xfrm>
          <a:prstGeom prst="wedgeRoundRectCallout">
            <a:avLst>
              <a:gd name="adj1" fmla="val -71212"/>
              <a:gd name="adj2" fmla="val 15533"/>
              <a:gd name="adj3" fmla="val 0"/>
            </a:avLst>
          </a:prstGeom>
          <a:solidFill>
            <a:schemeClr val="lt2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I did not plan my career!</a:t>
            </a:r>
            <a:endParaRPr b="0" lang="en-GB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Internships/Work Experience are great</a:t>
            </a:r>
            <a:endParaRPr b="0" lang="en-GB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It has been a random path…</a:t>
            </a:r>
            <a:endParaRPr b="0" lang="en-GB" sz="1400" spc="-1" strike="noStrike">
              <a:latin typeface="Arial"/>
            </a:endParaRPr>
          </a:p>
        </p:txBody>
      </p:sp>
      <p:pic>
        <p:nvPicPr>
          <p:cNvPr id="181" name="Google Shape;103;p19" descr=""/>
          <p:cNvPicPr/>
          <p:nvPr/>
        </p:nvPicPr>
        <p:blipFill>
          <a:blip r:embed="rId8"/>
          <a:stretch/>
        </p:blipFill>
        <p:spPr>
          <a:xfrm>
            <a:off x="2549520" y="3848040"/>
            <a:ext cx="1196640" cy="464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Today…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/>
          </p:nvPr>
        </p:nvSpPr>
        <p:spPr>
          <a:xfrm>
            <a:off x="5152680" y="1152360"/>
            <a:ext cx="367920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Research Fellow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New ways to make computer chips faster, cheaper and more efficient!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4" name="Google Shape;110;p20" descr=""/>
          <p:cNvPicPr/>
          <p:nvPr/>
        </p:nvPicPr>
        <p:blipFill>
          <a:blip r:embed="rId1"/>
          <a:stretch/>
        </p:blipFill>
        <p:spPr>
          <a:xfrm>
            <a:off x="152280" y="1170000"/>
            <a:ext cx="4820760" cy="3228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311760" y="14472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My Research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/>
          </p:nvPr>
        </p:nvSpPr>
        <p:spPr>
          <a:xfrm>
            <a:off x="493920" y="2758320"/>
            <a:ext cx="2649600" cy="4892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7000"/>
          </a:bodyPr>
          <a:p>
            <a:pPr algn="ctr">
              <a:lnSpc>
                <a:spcPct val="115000"/>
              </a:lnSpc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Architect’s Drawing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7" name="Google Shape;117;p21" descr=""/>
          <p:cNvPicPr/>
          <p:nvPr/>
        </p:nvPicPr>
        <p:blipFill>
          <a:blip r:embed="rId1"/>
          <a:stretch/>
        </p:blipFill>
        <p:spPr>
          <a:xfrm>
            <a:off x="179280" y="653400"/>
            <a:ext cx="3552840" cy="2028240"/>
          </a:xfrm>
          <a:prstGeom prst="rect">
            <a:avLst/>
          </a:prstGeom>
          <a:ln w="0">
            <a:noFill/>
          </a:ln>
        </p:spPr>
      </p:pic>
      <p:pic>
        <p:nvPicPr>
          <p:cNvPr id="188" name="Google Shape;118;p21" descr=""/>
          <p:cNvPicPr/>
          <p:nvPr/>
        </p:nvPicPr>
        <p:blipFill>
          <a:blip r:embed="rId2"/>
          <a:stretch/>
        </p:blipFill>
        <p:spPr>
          <a:xfrm>
            <a:off x="5261040" y="182160"/>
            <a:ext cx="3756600" cy="2487240"/>
          </a:xfrm>
          <a:prstGeom prst="rect">
            <a:avLst/>
          </a:prstGeom>
          <a:ln w="0">
            <a:noFill/>
          </a:ln>
        </p:spPr>
      </p:pic>
      <p:sp>
        <p:nvSpPr>
          <p:cNvPr id="189" name="PlaceHolder 3"/>
          <p:cNvSpPr>
            <a:spLocks noGrp="1"/>
          </p:cNvSpPr>
          <p:nvPr>
            <p:ph/>
          </p:nvPr>
        </p:nvSpPr>
        <p:spPr>
          <a:xfrm>
            <a:off x="5452920" y="2758320"/>
            <a:ext cx="2835360" cy="4892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7000"/>
          </a:bodyPr>
          <a:p>
            <a:pPr algn="ctr">
              <a:lnSpc>
                <a:spcPct val="115000"/>
              </a:lnSpc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Bricks (10,000)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0" name="Google Shape;120;p21" descr=""/>
          <p:cNvPicPr/>
          <p:nvPr/>
        </p:nvPicPr>
        <p:blipFill>
          <a:blip r:embed="rId3"/>
          <a:stretch/>
        </p:blipFill>
        <p:spPr>
          <a:xfrm>
            <a:off x="622080" y="3214440"/>
            <a:ext cx="2447280" cy="1840680"/>
          </a:xfrm>
          <a:prstGeom prst="rect">
            <a:avLst/>
          </a:prstGeom>
          <a:ln w="0">
            <a:noFill/>
          </a:ln>
        </p:spPr>
      </p:pic>
      <p:pic>
        <p:nvPicPr>
          <p:cNvPr id="191" name="Google Shape;121;p21" descr=""/>
          <p:cNvPicPr/>
          <p:nvPr/>
        </p:nvPicPr>
        <p:blipFill>
          <a:blip r:embed="rId4"/>
          <a:srcRect l="0" t="0" r="0" b="60587"/>
          <a:stretch/>
        </p:blipFill>
        <p:spPr>
          <a:xfrm>
            <a:off x="5362920" y="3336480"/>
            <a:ext cx="3201480" cy="1316520"/>
          </a:xfrm>
          <a:prstGeom prst="rect">
            <a:avLst/>
          </a:prstGeom>
          <a:ln w="0">
            <a:noFill/>
          </a:ln>
        </p:spPr>
      </p:pic>
      <p:sp>
        <p:nvSpPr>
          <p:cNvPr id="192" name="PlaceHolder 4"/>
          <p:cNvSpPr>
            <a:spLocks noGrp="1"/>
          </p:cNvSpPr>
          <p:nvPr>
            <p:ph/>
          </p:nvPr>
        </p:nvSpPr>
        <p:spPr>
          <a:xfrm>
            <a:off x="2802960" y="4565880"/>
            <a:ext cx="1416960" cy="4892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7000"/>
          </a:bodyPr>
          <a:p>
            <a:pPr algn="ctr">
              <a:lnSpc>
                <a:spcPct val="115000"/>
              </a:lnSpc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Code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5"/>
          <p:cNvSpPr>
            <a:spLocks noGrp="1"/>
          </p:cNvSpPr>
          <p:nvPr>
            <p:ph/>
          </p:nvPr>
        </p:nvSpPr>
        <p:spPr>
          <a:xfrm>
            <a:off x="5699880" y="4653360"/>
            <a:ext cx="2649600" cy="4892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7000"/>
          </a:bodyPr>
          <a:p>
            <a:pPr algn="ctr">
              <a:lnSpc>
                <a:spcPct val="115000"/>
              </a:lnSpc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595959"/>
                </a:solidFill>
                <a:latin typeface="Arial"/>
                <a:ea typeface="Arial"/>
              </a:rPr>
              <a:t>Transistors (1 Billion)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Google Shape;124;p21"/>
          <p:cNvSpPr/>
          <p:nvPr/>
        </p:nvSpPr>
        <p:spPr>
          <a:xfrm>
            <a:off x="4024800" y="1401480"/>
            <a:ext cx="1060920" cy="54036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5" name="Google Shape;125;p21"/>
          <p:cNvSpPr/>
          <p:nvPr/>
        </p:nvSpPr>
        <p:spPr>
          <a:xfrm>
            <a:off x="4041360" y="3724560"/>
            <a:ext cx="1060920" cy="54036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LibreOffice/7.3.7.2$Linux_X86_64 LibreOffice_project/30$Build-2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en-GB</dc:language>
  <cp:lastModifiedBy/>
  <dcterms:modified xsi:type="dcterms:W3CDTF">2026-05-19T09:39:03Z</dcterms:modified>
  <cp:revision>1</cp:revision>
  <dc:subject/>
  <dc:title/>
</cp:coreProperties>
</file>